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5701" r:id="rId3"/>
    <p:sldId id="5690" r:id="rId4"/>
    <p:sldId id="670" r:id="rId5"/>
    <p:sldId id="5702" r:id="rId6"/>
    <p:sldId id="5703" r:id="rId7"/>
    <p:sldId id="5711" r:id="rId8"/>
    <p:sldId id="5710" r:id="rId9"/>
    <p:sldId id="5704" r:id="rId10"/>
    <p:sldId id="679" r:id="rId11"/>
    <p:sldId id="5712" r:id="rId12"/>
    <p:sldId id="5709" r:id="rId13"/>
    <p:sldId id="5708" r:id="rId14"/>
    <p:sldId id="5705" r:id="rId15"/>
    <p:sldId id="5706" r:id="rId16"/>
    <p:sldId id="5707" r:id="rId17"/>
    <p:sldId id="663" r:id="rId18"/>
    <p:sldId id="674" r:id="rId19"/>
    <p:sldId id="667" r:id="rId20"/>
    <p:sldId id="260" r:id="rId21"/>
    <p:sldId id="26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BF5"/>
    <a:srgbClr val="66FFFF"/>
    <a:srgbClr val="00FFFF"/>
    <a:srgbClr val="DFE7F5"/>
    <a:srgbClr val="DCE4F4"/>
    <a:srgbClr val="66FF3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70A229-E52C-412E-809F-402C2E9F6C07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3B7EA8-9999-4719-9E88-C9B9E54615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493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Google Shape;167;p1:notes">
            <a:extLst>
              <a:ext uri="{FF2B5EF4-FFF2-40B4-BE49-F238E27FC236}">
                <a16:creationId xmlns:a16="http://schemas.microsoft.com/office/drawing/2014/main" id="{4CE136C9-4113-1DEB-A826-71349B0971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4579" name="Google Shape;168;p1:notes">
            <a:extLst>
              <a:ext uri="{FF2B5EF4-FFF2-40B4-BE49-F238E27FC236}">
                <a16:creationId xmlns:a16="http://schemas.microsoft.com/office/drawing/2014/main" id="{4EF18A18-1312-B4D0-57F8-E580F97E3322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215900" y="801688"/>
            <a:ext cx="7127875" cy="4010025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871692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36A8C583-95DC-87BD-0A67-BA2F58E159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3DCE18C9-C51F-4842-A902-B5CC90EE295B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56A1DB5C-8395-4420-6357-02A9F8FC6E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09D9F29D-429F-D33C-F20D-4E3BBB30E4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52A8A-B3BA-1689-0FD3-51894D6B37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DA16E9-0974-2BFB-08B6-74E439E5F0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0991F4-8896-0FCB-22B7-AE5DEAC2C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4A88-408F-4A64-8BA0-B76D2AF95D5A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52579-8E98-1AD2-AFD9-210F71F5C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CA134-5AE8-E130-EEB0-C5FC60556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5249-B040-4C8A-95F1-A8EAD6A24E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993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D1A3C-C94E-2971-1FEF-FF3F3FAAC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5541E-13DC-8D8F-B7DB-C35EC3385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0CA5A-B3D7-2E37-87C9-167C2A1A7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4A88-408F-4A64-8BA0-B76D2AF95D5A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A52DE-844C-ED77-1468-A78B11E7D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2CC07-AB8B-F116-6D9F-E3D683AAE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5249-B040-4C8A-95F1-A8EAD6A24E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7577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C8DBF-599F-2D03-2BA2-7D270B736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B20A02-4CCA-D1F2-3090-B604C62DEC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E028B-6818-9839-0AA8-283E8328D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4A88-408F-4A64-8BA0-B76D2AF95D5A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4FC08-1A96-EF6C-AD34-731F9E174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E690E-9CF7-C0C8-6037-DC878572E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5249-B040-4C8A-95F1-A8EAD6A24E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036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1696B-5B44-EA2D-46A2-306FB2308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A1069-A575-20DC-E2C3-89ED9E205D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6688CB-3660-0EFE-618F-EF69F880F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31E66A-2F24-5801-2313-BAB41B7F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4A88-408F-4A64-8BA0-B76D2AF95D5A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17412-F586-2B86-C3A3-DA0821BF3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777AEC-3FEF-8604-1428-6FBA5F4DE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5249-B040-4C8A-95F1-A8EAD6A24E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767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06E63-5819-EA75-513E-AA072A0A1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A41F9A-8B44-740C-C615-79F6E394A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E2773-9AD6-A495-5003-71C7AB367D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258A58-63D0-F29C-B3B0-0E1E236425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9F8384-B554-54FE-772F-B97077A29F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291230-9393-73A6-E080-CFFEB0436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4A88-408F-4A64-8BA0-B76D2AF95D5A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884724-91B0-9245-C6CF-78CBDAB40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EE67C8-4CAF-60C4-AD62-E66D250BE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5249-B040-4C8A-95F1-A8EAD6A24E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074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F836-033A-7917-AA57-3B04B5C5E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F95754-0992-107E-F60E-36A7F9A42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4A88-408F-4A64-8BA0-B76D2AF95D5A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BB25E7-E2F8-EF71-2E4D-91681AEC0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DD7869-3057-67BD-E303-E54255FE0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5249-B040-4C8A-95F1-A8EAD6A24E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041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3B8DB3-A162-1915-92A8-73A2F97BA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4A88-408F-4A64-8BA0-B76D2AF95D5A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C94453-2CC9-5935-F83B-B7B31F31E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4AE5B4-CFA5-3DBB-4609-420803AEF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5249-B040-4C8A-95F1-A8EAD6A24E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778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ECD11-26A9-1685-0A8E-14DCB145F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BC590-3136-1016-7AA4-75D61B8C8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DDB8BB-B49B-9CD5-7038-135433EE4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22F366-7730-82AF-833F-3D90ABF43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4A88-408F-4A64-8BA0-B76D2AF95D5A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D00577-18E9-A80F-F60C-C67044A99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D0E7A6-3116-12FC-CA30-EFA629166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5249-B040-4C8A-95F1-A8EAD6A24E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59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646EF-AFF7-FE5C-7194-C64D4ADF0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75F348-DBC3-3C73-ADC4-6B2C10E848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22CE5B-D1BB-2756-CDFB-5947BDD025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B881B2-D661-F1C3-571A-0F8DFC5DD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4A88-408F-4A64-8BA0-B76D2AF95D5A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F8AEFF-5B13-D24F-6599-F731C151E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ECFE21-2BCF-1DFA-5A9A-F70B50142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5249-B040-4C8A-95F1-A8EAD6A24E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780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C622E-9E02-88F3-BE1A-6CCF8BBA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327EEE-1FB4-FEC1-A552-E290102141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84546-9536-3B76-1EBA-06A7AE46A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4A88-408F-4A64-8BA0-B76D2AF95D5A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8D065-0CD9-6E0F-3E70-C2F584231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A20B3-1C21-2C4E-EF0E-5E00EAE2B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5249-B040-4C8A-95F1-A8EAD6A24E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1666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86989C-A4D0-E0D6-290A-624679A38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38D5D0-4F7E-E911-DC67-BF6F3E0173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5B0E0F-E186-1F9C-22BA-85565B6CB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4A88-408F-4A64-8BA0-B76D2AF95D5A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48191-3215-C2FE-AE4A-616DA46B4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38BA9-BE4B-FCF9-DE67-B403E66A9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5249-B040-4C8A-95F1-A8EAD6A24E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5956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7DD152-241F-8B7A-8E39-D63B2B664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7E9BD-593D-B626-1F42-E9EE8CBFD8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B725A-C94F-65F4-CFA6-B74F1350E9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94A88-408F-4A64-8BA0-B76D2AF95D5A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DBC56B-1F8A-0D6B-7225-BE898A1444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0C755D-D277-29A4-F319-884087C4C1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15249-B040-4C8A-95F1-A8EAD6A24E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959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file:///C:\Curr_LRF\GPCs\WMO\Season2_TMPsfc_Global.png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file:///C:\Curr_LRF\SST_Anomaly_Boxes\SIOD_Index.jpe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CDBF3-EF38-A2FB-AC8D-E7A537F8B4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Analogue years discussion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FMA and MAM 2023 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7D2093-7882-18E1-2CE8-ECD9683027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2700" y="3787566"/>
            <a:ext cx="10243930" cy="2387599"/>
          </a:xfrm>
        </p:spPr>
        <p:txBody>
          <a:bodyPr>
            <a:normAutofit fontScale="92500" lnSpcReduction="10000"/>
          </a:bodyPr>
          <a:lstStyle/>
          <a:p>
            <a:r>
              <a:rPr lang="en-US" b="1" u="sng" dirty="0">
                <a:solidFill>
                  <a:srgbClr val="0070C0"/>
                </a:solidFill>
              </a:rPr>
              <a:t>Lead:</a:t>
            </a:r>
            <a:r>
              <a:rPr lang="en-US" dirty="0">
                <a:solidFill>
                  <a:srgbClr val="0070C0"/>
                </a:solidFill>
              </a:rPr>
              <a:t>	Dr. Andre KAMGA</a:t>
            </a:r>
          </a:p>
          <a:p>
            <a:r>
              <a:rPr lang="en-US" b="1" u="sng" dirty="0">
                <a:solidFill>
                  <a:srgbClr val="0070C0"/>
                </a:solidFill>
              </a:rPr>
              <a:t>Contributors:</a:t>
            </a:r>
            <a:r>
              <a:rPr lang="en-US" dirty="0">
                <a:solidFill>
                  <a:srgbClr val="0070C0"/>
                </a:solidFill>
              </a:rPr>
              <a:t>	Hubert KABENGELA, Dr. Pierre KAMSU  and Sunshine Gamedze</a:t>
            </a:r>
          </a:p>
          <a:p>
            <a:r>
              <a:rPr lang="en-US" dirty="0">
                <a:solidFill>
                  <a:srgbClr val="0070C0"/>
                </a:solidFill>
              </a:rPr>
              <a:t>CDD</a:t>
            </a:r>
          </a:p>
          <a:p>
            <a:r>
              <a:rPr lang="en-US" dirty="0">
                <a:solidFill>
                  <a:srgbClr val="0070C0"/>
                </a:solidFill>
              </a:rPr>
              <a:t>ACMAD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14 February 2023</a:t>
            </a:r>
            <a:endParaRPr lang="en-GB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1418B0-7D54-E0B3-2761-91FE91C74B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625" y="125667"/>
            <a:ext cx="1572462" cy="165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595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Box 1">
            <a:extLst>
              <a:ext uri="{FF2B5EF4-FFF2-40B4-BE49-F238E27FC236}">
                <a16:creationId xmlns:a16="http://schemas.microsoft.com/office/drawing/2014/main" id="{16BEB064-7205-F480-5728-66FB436CC0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818" y="1399779"/>
            <a:ext cx="579437" cy="369887"/>
          </a:xfrm>
          <a:prstGeom prst="rect">
            <a:avLst/>
          </a:prstGeom>
          <a:solidFill>
            <a:srgbClr val="F5A8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b="1" u="sng" dirty="0"/>
              <a:t>OBS</a:t>
            </a:r>
            <a:endParaRPr lang="en-GB" altLang="en-US" b="1" u="sng" dirty="0"/>
          </a:p>
        </p:txBody>
      </p:sp>
      <p:pic>
        <p:nvPicPr>
          <p:cNvPr id="23556" name="Picture 2">
            <a:extLst>
              <a:ext uri="{FF2B5EF4-FFF2-40B4-BE49-F238E27FC236}">
                <a16:creationId xmlns:a16="http://schemas.microsoft.com/office/drawing/2014/main" id="{4C945890-E1AA-1587-F8A5-369A70173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46853" y="3515409"/>
            <a:ext cx="4922708" cy="323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2">
            <a:extLst>
              <a:ext uri="{FF2B5EF4-FFF2-40B4-BE49-F238E27FC236}">
                <a16:creationId xmlns:a16="http://schemas.microsoft.com/office/drawing/2014/main" id="{24CA9465-E756-6DA3-DCF5-8F94DBD44713}"/>
              </a:ext>
            </a:extLst>
          </p:cNvPr>
          <p:cNvPicPr>
            <a:picLocks noChangeAspect="1"/>
          </p:cNvPicPr>
          <p:nvPr/>
        </p:nvPicPr>
        <p:blipFill>
          <a:blip r:link="rId4"/>
          <a:srcRect/>
          <a:stretch>
            <a:fillRect/>
          </a:stretch>
        </p:blipFill>
        <p:spPr bwMode="auto">
          <a:xfrm>
            <a:off x="6609554" y="3496947"/>
            <a:ext cx="4922708" cy="32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60DBB31-05B6-8F0F-9C6F-82955BFB606E}"/>
              </a:ext>
            </a:extLst>
          </p:cNvPr>
          <p:cNvSpPr txBox="1"/>
          <p:nvPr/>
        </p:nvSpPr>
        <p:spPr>
          <a:xfrm>
            <a:off x="192818" y="4363909"/>
            <a:ext cx="631825" cy="36988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u="sng" dirty="0"/>
              <a:t>FCST</a:t>
            </a:r>
            <a:endParaRPr lang="en-GB" b="1" u="sng" dirty="0"/>
          </a:p>
        </p:txBody>
      </p:sp>
      <p:pic>
        <p:nvPicPr>
          <p:cNvPr id="23561" name="Picture 1">
            <a:extLst>
              <a:ext uri="{FF2B5EF4-FFF2-40B4-BE49-F238E27FC236}">
                <a16:creationId xmlns:a16="http://schemas.microsoft.com/office/drawing/2014/main" id="{E3C4F1E2-FC54-9DD0-66C7-B56B3C7C87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86034" y="376238"/>
            <a:ext cx="4956681" cy="298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Picture 1">
            <a:extLst>
              <a:ext uri="{FF2B5EF4-FFF2-40B4-BE49-F238E27FC236}">
                <a16:creationId xmlns:a16="http://schemas.microsoft.com/office/drawing/2014/main" id="{6EA35C08-D430-1007-22E4-39D5294ABC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66305" y="376239"/>
            <a:ext cx="4954244" cy="298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C887438C-EAB3-A7EF-379A-5583D40583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55914" y="7938"/>
            <a:ext cx="7812087" cy="368300"/>
          </a:xfrm>
        </p:spPr>
        <p:txBody>
          <a:bodyPr/>
          <a:lstStyle/>
          <a:p>
            <a:r>
              <a:rPr lang="en-US" altLang="en-US" sz="2000" b="1" i="1">
                <a:latin typeface="Cambria" panose="02040503050406030204" pitchFamily="18" charset="0"/>
                <a:cs typeface="Times New Roman" panose="02020603050405020304" pitchFamily="18" charset="0"/>
              </a:rPr>
              <a:t>Identification of Analogue Years (1)</a:t>
            </a:r>
            <a:endParaRPr lang="en-US" altLang="en-US" sz="2000"/>
          </a:p>
        </p:txBody>
      </p:sp>
    </p:spTree>
    <p:extLst>
      <p:ext uri="{BB962C8B-B14F-4D97-AF65-F5344CB8AC3E}">
        <p14:creationId xmlns:p14="http://schemas.microsoft.com/office/powerpoint/2010/main" val="1286581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re 1">
            <a:extLst>
              <a:ext uri="{FF2B5EF4-FFF2-40B4-BE49-F238E27FC236}">
                <a16:creationId xmlns:a16="http://schemas.microsoft.com/office/drawing/2014/main" id="{CC3BA237-A8A8-9B44-CC7E-D541CA4E56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55914" y="7938"/>
            <a:ext cx="7812087" cy="368300"/>
          </a:xfrm>
        </p:spPr>
        <p:txBody>
          <a:bodyPr/>
          <a:lstStyle/>
          <a:p>
            <a:r>
              <a:rPr lang="en-US" altLang="en-US" sz="2000" b="1" i="1" dirty="0">
                <a:latin typeface="Cambria" panose="02040503050406030204" pitchFamily="18" charset="0"/>
                <a:cs typeface="Times New Roman" panose="02020603050405020304" pitchFamily="18" charset="0"/>
              </a:rPr>
              <a:t>Identification of Analogue Years (2)</a:t>
            </a:r>
            <a:endParaRPr lang="en-US" altLang="en-US" sz="2000" dirty="0"/>
          </a:p>
        </p:txBody>
      </p:sp>
      <p:sp>
        <p:nvSpPr>
          <p:cNvPr id="28676" name="TextBox 7">
            <a:extLst>
              <a:ext uri="{FF2B5EF4-FFF2-40B4-BE49-F238E27FC236}">
                <a16:creationId xmlns:a16="http://schemas.microsoft.com/office/drawing/2014/main" id="{D6C3040A-A145-E1AF-8759-71CDACEEB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970" y="6219825"/>
            <a:ext cx="78120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chemeClr val="tx1"/>
                </a:solidFill>
              </a:rPr>
              <a:t>Identified analogue years – </a:t>
            </a:r>
            <a:r>
              <a:rPr lang="fr-FR" altLang="en-US" b="1" dirty="0">
                <a:solidFill>
                  <a:schemeClr val="tx1"/>
                </a:solidFill>
              </a:rPr>
              <a:t>2001, 2006, 2012, 2021</a:t>
            </a:r>
            <a:r>
              <a:rPr lang="en-US" altLang="en-US" b="1" dirty="0">
                <a:solidFill>
                  <a:schemeClr val="tx1"/>
                </a:solidFill>
              </a:rPr>
              <a:t> </a:t>
            </a:r>
            <a:endParaRPr lang="en-GB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7B495F2-8350-D4F4-341F-CE37D5D2EC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981356"/>
              </p:ext>
            </p:extLst>
          </p:nvPr>
        </p:nvGraphicFramePr>
        <p:xfrm>
          <a:off x="1331933" y="446088"/>
          <a:ext cx="7650162" cy="5842008"/>
        </p:xfrm>
        <a:graphic>
          <a:graphicData uri="http://schemas.openxmlformats.org/drawingml/2006/table">
            <a:tbl>
              <a:tblPr/>
              <a:tblGrid>
                <a:gridCol w="588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4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4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84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84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84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84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84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847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847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847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8847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8847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Year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DJF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JFM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FMA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MAM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AMJ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verdana,arial"/>
                        </a:rPr>
                        <a:t>MJJ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JJA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JAS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ASO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SON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OND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NDJ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2000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-1.1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-0.8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verdana,arial"/>
                        </a:rPr>
                        <a:t>2001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-0.3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-0.1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-0.1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-0.1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-0.2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-0.3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-0.3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-0.3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2002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-0.1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0.0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0.1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0.2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0.4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0.8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0.9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1.0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1.2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1.3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1.1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2003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0.9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0.0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0.1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2004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2005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0.1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-0.1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-0.1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-0.1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-0.8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verdana,arial"/>
                        </a:rPr>
                        <a:t>2006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-0.9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-0.8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-0.1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0.0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0.1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0.3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0.5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0.8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0.9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0.9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2007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-0.1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-0.8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-1.1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000" b="1" kern="1200" dirty="0">
                          <a:solidFill>
                            <a:srgbClr val="0000FF"/>
                          </a:solidFill>
                          <a:effectLst/>
                          <a:latin typeface="verdana,arial"/>
                          <a:ea typeface="+mn-ea"/>
                          <a:cs typeface="+mn-cs"/>
                        </a:rPr>
                        <a:t>-1.3</a:t>
                      </a: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4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000" b="1" kern="1200" dirty="0">
                          <a:solidFill>
                            <a:srgbClr val="0000FF"/>
                          </a:solidFill>
                          <a:effectLst/>
                          <a:latin typeface="verdana,arial"/>
                          <a:ea typeface="+mn-ea"/>
                          <a:cs typeface="+mn-cs"/>
                        </a:rPr>
                        <a:t>-1.5</a:t>
                      </a: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4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2008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-1.0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-0.8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2009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-0.8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-0.8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0.0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1.0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1.4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1.6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Year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DJF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JFM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FMA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MAM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AMJ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MJJ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JJA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JAS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ASO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SON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OND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NDJ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2010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1.5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1.2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0.8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-1.0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-1.6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7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2011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-0.9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-0.8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-1.0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7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-1.1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-1.0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verdana,arial"/>
                        </a:rPr>
                        <a:t>2012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-0.9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-0.6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0.0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0.4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0.3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0.1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-0.2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2013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2014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0.0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0.0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0.1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2015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0.9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1.2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1.5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1.9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2.2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2.4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2.6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2.6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2016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2.5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2.1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1.6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0.9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-0.1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-0.7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-0.7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2017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0.1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0.1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-0.1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-0.8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-1.0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2018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-0.9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-0.9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0.0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0.1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0.8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0.9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0.8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2019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0.7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FF0000"/>
                          </a:solidFill>
                          <a:effectLst/>
                          <a:latin typeface="verdana,arial"/>
                        </a:rPr>
                        <a:t>0.5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0.1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Year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DJF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JFM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FMA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verdana,arial"/>
                        </a:rPr>
                        <a:t>MAM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AMJ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MJJ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JJA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JAS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ASO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SON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OND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NDJ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2020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0.5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0.2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-0.1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-0.6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-0.9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-1.2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7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-1.3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20003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verdana,arial"/>
                        </a:rPr>
                        <a:t>2021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-1.0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-0.9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-0.8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-0.7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-0.5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-0.4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verdana,arial"/>
                        </a:rPr>
                        <a:t>-0.4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-0.5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-0.7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-0.8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-1.0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-1.0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341933"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effectLst/>
                          <a:latin typeface="verdana,arial"/>
                        </a:rPr>
                        <a:t>2022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-1.0</a:t>
                      </a:r>
                      <a:endParaRPr lang="en-GB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-0.9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0000FF"/>
                          </a:solidFill>
                          <a:effectLst/>
                          <a:latin typeface="verdana,arial"/>
                        </a:rPr>
                        <a:t>-1.0</a:t>
                      </a:r>
                      <a:endParaRPr lang="en-GB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577" marR="67577" marT="33794" marB="33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</a:pPr>
                      <a:r>
                        <a:rPr lang="en-GB" sz="1000" b="1" i="0" u="none" kern="1200" baseline="0" dirty="0">
                          <a:solidFill>
                            <a:srgbClr val="0000FF"/>
                          </a:solidFill>
                          <a:effectLst/>
                          <a:latin typeface="verdana,arial"/>
                          <a:ea typeface="+mn-ea"/>
                          <a:cs typeface="+mn-cs"/>
                        </a:rPr>
                        <a:t>-1.1</a:t>
                      </a:r>
                    </a:p>
                  </a:txBody>
                  <a:tcPr marL="67577" marR="67577" marT="33794" marB="33794" anchor="ctr">
                    <a:lnL>
                      <a:noFill/>
                    </a:lnL>
                    <a:lnT>
                      <a:noFill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</a:pPr>
                      <a:r>
                        <a:rPr lang="en-GB" sz="1000" b="1" i="0" u="none" kern="1200" baseline="0" dirty="0">
                          <a:solidFill>
                            <a:srgbClr val="0000FF"/>
                          </a:solidFill>
                          <a:effectLst/>
                          <a:latin typeface="verdana,arial"/>
                          <a:ea typeface="+mn-ea"/>
                          <a:cs typeface="+mn-cs"/>
                        </a:rPr>
                        <a:t>-1.0</a:t>
                      </a:r>
                    </a:p>
                  </a:txBody>
                  <a:tcPr marL="67577" marR="67577" marT="33794" marB="33794" anchor="ctr">
                    <a:lnT>
                      <a:noFill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</a:pPr>
                      <a:r>
                        <a:rPr lang="en-GB" sz="1000" b="1" i="0" u="none" kern="1200" baseline="0" dirty="0">
                          <a:solidFill>
                            <a:srgbClr val="0000FF"/>
                          </a:solidFill>
                          <a:effectLst/>
                          <a:latin typeface="verdana,arial"/>
                          <a:ea typeface="+mn-ea"/>
                          <a:cs typeface="+mn-cs"/>
                        </a:rPr>
                        <a:t>-0.9</a:t>
                      </a:r>
                    </a:p>
                  </a:txBody>
                  <a:tcPr marL="67577" marR="67577" marT="33794" marB="33794" anchor="ctr">
                    <a:lnT>
                      <a:noFill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</a:pPr>
                      <a:r>
                        <a:rPr lang="en-GB" sz="1000" b="1" i="0" u="none" kern="1200" baseline="0" dirty="0">
                          <a:solidFill>
                            <a:srgbClr val="0000FF"/>
                          </a:solidFill>
                          <a:effectLst/>
                          <a:latin typeface="verdana,arial"/>
                          <a:ea typeface="+mn-ea"/>
                          <a:cs typeface="+mn-cs"/>
                        </a:rPr>
                        <a:t>-0.8</a:t>
                      </a:r>
                    </a:p>
                  </a:txBody>
                  <a:tcPr marL="67577" marR="67577" marT="33794" marB="33794" anchor="ctr">
                    <a:lnT>
                      <a:noFill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</a:pPr>
                      <a:r>
                        <a:rPr lang="en-GB" sz="1000" b="1" i="0" u="none" kern="1200" baseline="0" dirty="0">
                          <a:solidFill>
                            <a:srgbClr val="0000FF"/>
                          </a:solidFill>
                          <a:effectLst/>
                          <a:latin typeface="verdana,arial"/>
                          <a:ea typeface="+mn-ea"/>
                          <a:cs typeface="+mn-cs"/>
                        </a:rPr>
                        <a:t>-0.9</a:t>
                      </a:r>
                    </a:p>
                  </a:txBody>
                  <a:tcPr marL="67577" marR="67577" marT="33794" marB="33794" anchor="ctr">
                    <a:lnT>
                      <a:noFill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</a:pPr>
                      <a:r>
                        <a:rPr lang="en-GB" sz="1000" b="1" i="0" u="none" kern="1200" baseline="0" dirty="0">
                          <a:solidFill>
                            <a:srgbClr val="0000FF"/>
                          </a:solidFill>
                          <a:effectLst/>
                          <a:latin typeface="verdana,arial"/>
                          <a:ea typeface="+mn-ea"/>
                          <a:cs typeface="+mn-cs"/>
                        </a:rPr>
                        <a:t>-1.0</a:t>
                      </a:r>
                    </a:p>
                  </a:txBody>
                  <a:tcPr marL="9525" marR="9525" marT="9525" marB="0" anchor="ctr">
                    <a:lnT>
                      <a:noFill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1000" b="1" i="0" u="none" kern="1200" baseline="0" dirty="0">
                          <a:solidFill>
                            <a:srgbClr val="0000FF"/>
                          </a:solidFill>
                          <a:effectLst/>
                          <a:latin typeface="verdana,arial"/>
                          <a:ea typeface="+mn-ea"/>
                          <a:cs typeface="+mn-cs"/>
                        </a:rPr>
                        <a:t>-1.0</a:t>
                      </a:r>
                    </a:p>
                  </a:txBody>
                  <a:tcPr marL="9525" marR="9525" marT="9525" marB="0" anchor="ctr">
                    <a:lnT>
                      <a:noFill/>
                    </a:lnT>
                    <a:solidFill>
                      <a:srgbClr val="DFE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</a:pPr>
                      <a:r>
                        <a:rPr lang="en-US" sz="1000" b="1" i="0" u="none" kern="1200" baseline="0" dirty="0">
                          <a:solidFill>
                            <a:srgbClr val="0000FF"/>
                          </a:solidFill>
                          <a:effectLst/>
                          <a:latin typeface="verdana,arial"/>
                          <a:ea typeface="+mn-ea"/>
                          <a:cs typeface="+mn-cs"/>
                        </a:rPr>
                        <a:t>-0.9</a:t>
                      </a:r>
                      <a:endParaRPr lang="en-GB" sz="1000" b="1" i="0" u="none" kern="1200" baseline="0" dirty="0">
                        <a:solidFill>
                          <a:srgbClr val="0000FF"/>
                        </a:solidFill>
                        <a:effectLst/>
                        <a:latin typeface="verdana,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>
                      <a:noFill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</a:pPr>
                      <a:r>
                        <a:rPr lang="en-US" sz="1000" b="1" i="0" u="none" kern="1200" baseline="0" dirty="0">
                          <a:solidFill>
                            <a:srgbClr val="0000FF"/>
                          </a:solidFill>
                          <a:effectLst/>
                          <a:latin typeface="verdana,arial"/>
                          <a:ea typeface="+mn-ea"/>
                          <a:cs typeface="+mn-cs"/>
                        </a:rPr>
                        <a:t>-0.8</a:t>
                      </a:r>
                      <a:endParaRPr lang="en-GB" sz="1000" b="1" i="0" u="none" kern="1200" baseline="0" dirty="0">
                        <a:solidFill>
                          <a:srgbClr val="0000FF"/>
                        </a:solidFill>
                        <a:effectLst/>
                        <a:latin typeface="verdana,arial"/>
                        <a:ea typeface="+mn-ea"/>
                        <a:cs typeface="+mn-cs"/>
                      </a:endParaRPr>
                    </a:p>
                  </a:txBody>
                  <a:tcPr marL="67577" marR="67577" marT="33794" marB="33794">
                    <a:lnT>
                      <a:noFill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sp>
        <p:nvSpPr>
          <p:cNvPr id="29026" name="TextBox 2">
            <a:extLst>
              <a:ext uri="{FF2B5EF4-FFF2-40B4-BE49-F238E27FC236}">
                <a16:creationId xmlns:a16="http://schemas.microsoft.com/office/drawing/2014/main" id="{B8A96412-20D8-82CD-B8F8-B890B677C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999" y="2168525"/>
            <a:ext cx="138852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1600" b="1" dirty="0">
                <a:solidFill>
                  <a:srgbClr val="0000FF"/>
                </a:solidFill>
                <a:highlight>
                  <a:srgbClr val="FFFF00"/>
                </a:highlight>
              </a:rPr>
              <a:t>Blue – La Nina</a:t>
            </a:r>
            <a:endParaRPr lang="en-GB" altLang="en-US" sz="1600" b="1" dirty="0">
              <a:solidFill>
                <a:srgbClr val="0000FF"/>
              </a:solidFill>
              <a:highlight>
                <a:srgbClr val="FFFF00"/>
              </a:highlight>
            </a:endParaRPr>
          </a:p>
        </p:txBody>
      </p:sp>
      <p:sp>
        <p:nvSpPr>
          <p:cNvPr id="29027" name="TextBox 6">
            <a:extLst>
              <a:ext uri="{FF2B5EF4-FFF2-40B4-BE49-F238E27FC236}">
                <a16:creationId xmlns:a16="http://schemas.microsoft.com/office/drawing/2014/main" id="{0EE3B19C-6963-2E5D-A989-C1E1601EE1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37" y="3135313"/>
            <a:ext cx="1260473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1600" b="1" dirty="0">
                <a:highlight>
                  <a:srgbClr val="FFFF00"/>
                </a:highlight>
              </a:rPr>
              <a:t>Red– </a:t>
            </a:r>
            <a:r>
              <a:rPr lang="en-US" altLang="en-US" sz="1600" b="1" dirty="0">
                <a:solidFill>
                  <a:srgbClr val="FF0000"/>
                </a:solidFill>
                <a:highlight>
                  <a:srgbClr val="FFFF00"/>
                </a:highlight>
              </a:rPr>
              <a:t>El Nino</a:t>
            </a:r>
            <a:endParaRPr lang="en-GB" altLang="en-US" sz="1600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A46A14-5105-8753-317E-DBF46D9C99AE}"/>
              </a:ext>
            </a:extLst>
          </p:cNvPr>
          <p:cNvSpPr txBox="1"/>
          <p:nvPr/>
        </p:nvSpPr>
        <p:spPr>
          <a:xfrm>
            <a:off x="9027518" y="376238"/>
            <a:ext cx="308775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Steps:</a:t>
            </a:r>
          </a:p>
          <a:p>
            <a:pPr marL="342900" indent="-342900">
              <a:buAutoNum type="arabicPeriod"/>
            </a:pPr>
            <a:r>
              <a:rPr lang="en-US" dirty="0"/>
              <a:t>Used the current season observed SST value (Table from NCEP)</a:t>
            </a:r>
          </a:p>
          <a:p>
            <a:pPr marL="342900" indent="-342900">
              <a:buAutoNum type="arabicPeriod"/>
            </a:pPr>
            <a:r>
              <a:rPr lang="en-US" dirty="0"/>
              <a:t>Looked for previous seasons with almost exact values and pattern</a:t>
            </a:r>
          </a:p>
          <a:p>
            <a:pPr marL="342900" indent="-342900">
              <a:buFontTx/>
              <a:buAutoNum type="arabicPeriod"/>
            </a:pPr>
            <a:r>
              <a:rPr lang="en-GB" dirty="0"/>
              <a:t>Checked for years with a similar evolution and pattern, but not necessarily the values</a:t>
            </a:r>
            <a:endParaRPr lang="en-US" dirty="0"/>
          </a:p>
          <a:p>
            <a:pPr marL="342900" indent="-342900">
              <a:buAutoNum type="arabicPeriod"/>
            </a:pPr>
            <a:r>
              <a:rPr lang="en-GB" dirty="0"/>
              <a:t>Used the predicted ENSO evolution from Statistical and Dynamic models (IRI) to determine future direction </a:t>
            </a:r>
          </a:p>
          <a:p>
            <a:pPr marL="342900" indent="-342900">
              <a:buAutoNum type="arabicPeriod"/>
            </a:pP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221E4B-2F4D-3B47-EB1D-6F83A8379A0C}"/>
              </a:ext>
            </a:extLst>
          </p:cNvPr>
          <p:cNvSpPr txBox="1"/>
          <p:nvPr/>
        </p:nvSpPr>
        <p:spPr>
          <a:xfrm>
            <a:off x="9525262" y="4960025"/>
            <a:ext cx="1601529" cy="1477328"/>
          </a:xfrm>
          <a:prstGeom prst="rect">
            <a:avLst/>
          </a:prstGeom>
          <a:solidFill>
            <a:srgbClr val="00FFFF"/>
          </a:solidFill>
        </p:spPr>
        <p:txBody>
          <a:bodyPr wrap="none" rtlCol="0">
            <a:spAutoFit/>
          </a:bodyPr>
          <a:lstStyle/>
          <a:p>
            <a:r>
              <a:rPr lang="en-US" b="1" u="sng" dirty="0"/>
              <a:t>Probable years</a:t>
            </a:r>
          </a:p>
          <a:p>
            <a:r>
              <a:rPr lang="en-US" dirty="0"/>
              <a:t>2001</a:t>
            </a:r>
          </a:p>
          <a:p>
            <a:r>
              <a:rPr lang="en-US" dirty="0"/>
              <a:t>2006</a:t>
            </a:r>
          </a:p>
          <a:p>
            <a:r>
              <a:rPr lang="en-US" dirty="0"/>
              <a:t>2012</a:t>
            </a:r>
          </a:p>
          <a:p>
            <a:r>
              <a:rPr lang="en-US" dirty="0"/>
              <a:t>2021</a:t>
            </a:r>
            <a:endParaRPr lang="en-GB" dirty="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6BA25-686E-492D-F955-49123DF9E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940" y="7319"/>
            <a:ext cx="10515600" cy="53602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Forecasted SST evolution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5E5624-8450-712F-85B3-E64B81591DCF}"/>
              </a:ext>
            </a:extLst>
          </p:cNvPr>
          <p:cNvSpPr txBox="1"/>
          <p:nvPr/>
        </p:nvSpPr>
        <p:spPr>
          <a:xfrm>
            <a:off x="1563757" y="5804452"/>
            <a:ext cx="9687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Forecasted evolution of SSTs during the coming target seasons indicate a transition from an ENSO negative (La Nina) phase to an ENSO positive (El Nino) phase during the coming target seasons</a:t>
            </a:r>
            <a:endParaRPr lang="en-GB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8DE071E-CE56-36BD-EDF4-23186DAD50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897486"/>
              </p:ext>
            </p:extLst>
          </p:nvPr>
        </p:nvGraphicFramePr>
        <p:xfrm>
          <a:off x="309716" y="1135625"/>
          <a:ext cx="11430001" cy="37018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12618">
                  <a:extLst>
                    <a:ext uri="{9D8B030D-6E8A-4147-A177-3AD203B41FA5}">
                      <a16:colId xmlns:a16="http://schemas.microsoft.com/office/drawing/2014/main" val="1188103943"/>
                    </a:ext>
                  </a:extLst>
                </a:gridCol>
                <a:gridCol w="957487">
                  <a:extLst>
                    <a:ext uri="{9D8B030D-6E8A-4147-A177-3AD203B41FA5}">
                      <a16:colId xmlns:a16="http://schemas.microsoft.com/office/drawing/2014/main" val="1019781209"/>
                    </a:ext>
                  </a:extLst>
                </a:gridCol>
                <a:gridCol w="957487">
                  <a:extLst>
                    <a:ext uri="{9D8B030D-6E8A-4147-A177-3AD203B41FA5}">
                      <a16:colId xmlns:a16="http://schemas.microsoft.com/office/drawing/2014/main" val="2910846013"/>
                    </a:ext>
                  </a:extLst>
                </a:gridCol>
                <a:gridCol w="957487">
                  <a:extLst>
                    <a:ext uri="{9D8B030D-6E8A-4147-A177-3AD203B41FA5}">
                      <a16:colId xmlns:a16="http://schemas.microsoft.com/office/drawing/2014/main" val="3133329905"/>
                    </a:ext>
                  </a:extLst>
                </a:gridCol>
                <a:gridCol w="957487">
                  <a:extLst>
                    <a:ext uri="{9D8B030D-6E8A-4147-A177-3AD203B41FA5}">
                      <a16:colId xmlns:a16="http://schemas.microsoft.com/office/drawing/2014/main" val="2571331919"/>
                    </a:ext>
                  </a:extLst>
                </a:gridCol>
                <a:gridCol w="957487">
                  <a:extLst>
                    <a:ext uri="{9D8B030D-6E8A-4147-A177-3AD203B41FA5}">
                      <a16:colId xmlns:a16="http://schemas.microsoft.com/office/drawing/2014/main" val="2568965869"/>
                    </a:ext>
                  </a:extLst>
                </a:gridCol>
                <a:gridCol w="957487">
                  <a:extLst>
                    <a:ext uri="{9D8B030D-6E8A-4147-A177-3AD203B41FA5}">
                      <a16:colId xmlns:a16="http://schemas.microsoft.com/office/drawing/2014/main" val="156666449"/>
                    </a:ext>
                  </a:extLst>
                </a:gridCol>
                <a:gridCol w="957487">
                  <a:extLst>
                    <a:ext uri="{9D8B030D-6E8A-4147-A177-3AD203B41FA5}">
                      <a16:colId xmlns:a16="http://schemas.microsoft.com/office/drawing/2014/main" val="1069349547"/>
                    </a:ext>
                  </a:extLst>
                </a:gridCol>
                <a:gridCol w="957487">
                  <a:extLst>
                    <a:ext uri="{9D8B030D-6E8A-4147-A177-3AD203B41FA5}">
                      <a16:colId xmlns:a16="http://schemas.microsoft.com/office/drawing/2014/main" val="737084350"/>
                    </a:ext>
                  </a:extLst>
                </a:gridCol>
                <a:gridCol w="957487">
                  <a:extLst>
                    <a:ext uri="{9D8B030D-6E8A-4147-A177-3AD203B41FA5}">
                      <a16:colId xmlns:a16="http://schemas.microsoft.com/office/drawing/2014/main" val="274309361"/>
                    </a:ext>
                  </a:extLst>
                </a:gridCol>
              </a:tblGrid>
              <a:tr h="9480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1" u="none" strike="noStrike" dirty="0">
                          <a:effectLst/>
                        </a:rPr>
                        <a:t>Season</a:t>
                      </a:r>
                      <a:endParaRPr lang="en-GB" sz="2000" b="1" i="0" u="none" strike="noStrike" dirty="0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2000" u="none" strike="noStrike">
                          <a:effectLst/>
                        </a:rPr>
                        <a:t>JFM</a:t>
                      </a:r>
                      <a:endParaRPr lang="en-GB" sz="2000" b="1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2000" u="none" strike="noStrike">
                          <a:effectLst/>
                        </a:rPr>
                        <a:t>FMA</a:t>
                      </a:r>
                      <a:endParaRPr lang="en-GB" sz="2000" b="1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2000" u="none" strike="noStrike">
                          <a:effectLst/>
                        </a:rPr>
                        <a:t>MAM</a:t>
                      </a:r>
                      <a:endParaRPr lang="en-GB" sz="2000" b="1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2000" u="none" strike="noStrike">
                          <a:effectLst/>
                        </a:rPr>
                        <a:t>AMJ</a:t>
                      </a:r>
                      <a:endParaRPr lang="en-GB" sz="2000" b="1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2000" u="none" strike="noStrike">
                          <a:effectLst/>
                        </a:rPr>
                        <a:t>MJJ</a:t>
                      </a:r>
                      <a:endParaRPr lang="en-GB" sz="2000" b="1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2000" u="none" strike="noStrike">
                          <a:effectLst/>
                        </a:rPr>
                        <a:t>JJA</a:t>
                      </a:r>
                      <a:endParaRPr lang="en-GB" sz="2000" b="1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2000" u="none" strike="noStrike">
                          <a:effectLst/>
                        </a:rPr>
                        <a:t>JAS</a:t>
                      </a:r>
                      <a:endParaRPr lang="en-GB" sz="2000" b="1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2000" u="none" strike="noStrike">
                          <a:effectLst/>
                        </a:rPr>
                        <a:t>ASO</a:t>
                      </a:r>
                      <a:endParaRPr lang="en-GB" sz="2000" b="1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2000" u="none" strike="noStrike">
                          <a:effectLst/>
                        </a:rPr>
                        <a:t>SON</a:t>
                      </a:r>
                      <a:endParaRPr lang="en-GB" sz="2000" b="1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4786463"/>
                  </a:ext>
                </a:extLst>
              </a:tr>
              <a:tr h="9028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1" u="none" strike="noStrike" dirty="0">
                          <a:effectLst/>
                        </a:rPr>
                        <a:t>Average, Dynamical models</a:t>
                      </a:r>
                      <a:endParaRPr lang="en-GB" sz="2000" b="1" i="1" u="none" strike="noStrike" dirty="0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>
                          <a:effectLst/>
                        </a:rPr>
                        <a:t>-0.444</a:t>
                      </a:r>
                      <a:endParaRPr lang="en-GB" sz="2000" b="0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>
                          <a:effectLst/>
                        </a:rPr>
                        <a:t>-0.169</a:t>
                      </a:r>
                      <a:endParaRPr lang="en-GB" sz="2000" b="0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>
                          <a:effectLst/>
                        </a:rPr>
                        <a:t>0.102</a:t>
                      </a:r>
                      <a:endParaRPr lang="en-GB" sz="2000" b="0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>
                          <a:effectLst/>
                        </a:rPr>
                        <a:t>0.344</a:t>
                      </a:r>
                      <a:endParaRPr lang="en-GB" sz="2000" b="0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>
                          <a:effectLst/>
                        </a:rPr>
                        <a:t>0.586</a:t>
                      </a:r>
                      <a:endParaRPr lang="en-GB" sz="2000" b="0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>
                          <a:effectLst/>
                        </a:rPr>
                        <a:t>0.798</a:t>
                      </a:r>
                      <a:endParaRPr lang="en-GB" sz="2000" b="0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>
                          <a:effectLst/>
                        </a:rPr>
                        <a:t>0.91</a:t>
                      </a:r>
                      <a:endParaRPr lang="en-GB" sz="2000" b="0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>
                          <a:effectLst/>
                        </a:rPr>
                        <a:t>0.908</a:t>
                      </a:r>
                      <a:endParaRPr lang="en-GB" sz="2000" b="0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>
                          <a:effectLst/>
                        </a:rPr>
                        <a:t>0.907</a:t>
                      </a:r>
                      <a:endParaRPr lang="en-GB" sz="2000" b="0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07413708"/>
                  </a:ext>
                </a:extLst>
              </a:tr>
              <a:tr h="9028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1" u="none" strike="noStrike" dirty="0">
                          <a:effectLst/>
                        </a:rPr>
                        <a:t>Average, Statistical models</a:t>
                      </a:r>
                      <a:endParaRPr lang="en-GB" sz="2000" b="1" i="1" u="none" strike="noStrike" dirty="0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>
                          <a:effectLst/>
                        </a:rPr>
                        <a:t>-0.626</a:t>
                      </a:r>
                      <a:endParaRPr lang="en-GB" sz="2000" b="0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>
                          <a:effectLst/>
                        </a:rPr>
                        <a:t>-0.398</a:t>
                      </a:r>
                      <a:endParaRPr lang="en-GB" sz="2000" b="0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 dirty="0">
                          <a:effectLst/>
                        </a:rPr>
                        <a:t>-0.171</a:t>
                      </a:r>
                      <a:endParaRPr lang="en-GB" sz="2000" b="0" i="0" u="none" strike="noStrike" dirty="0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>
                          <a:effectLst/>
                        </a:rPr>
                        <a:t>0.057</a:t>
                      </a:r>
                      <a:endParaRPr lang="en-GB" sz="2000" b="0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>
                          <a:effectLst/>
                        </a:rPr>
                        <a:t>0.271</a:t>
                      </a:r>
                      <a:endParaRPr lang="en-GB" sz="2000" b="0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>
                          <a:effectLst/>
                        </a:rPr>
                        <a:t>0.414</a:t>
                      </a:r>
                      <a:endParaRPr lang="en-GB" sz="2000" b="0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>
                          <a:effectLst/>
                        </a:rPr>
                        <a:t>0.446</a:t>
                      </a:r>
                      <a:endParaRPr lang="en-GB" sz="2000" b="0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>
                          <a:effectLst/>
                        </a:rPr>
                        <a:t>0.495</a:t>
                      </a:r>
                      <a:endParaRPr lang="en-GB" sz="2000" b="0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>
                          <a:effectLst/>
                        </a:rPr>
                        <a:t>0.573</a:t>
                      </a:r>
                      <a:endParaRPr lang="en-GB" sz="2000" b="0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61017869"/>
                  </a:ext>
                </a:extLst>
              </a:tr>
              <a:tr h="9480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1" u="none" strike="noStrike" dirty="0">
                          <a:effectLst/>
                        </a:rPr>
                        <a:t>Average, All models</a:t>
                      </a:r>
                      <a:endParaRPr lang="en-GB" sz="2000" b="1" i="1" u="none" strike="noStrike" dirty="0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>
                          <a:effectLst/>
                        </a:rPr>
                        <a:t>-0.492</a:t>
                      </a:r>
                      <a:endParaRPr lang="en-GB" sz="2000" b="0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 dirty="0">
                          <a:effectLst/>
                        </a:rPr>
                        <a:t>-0.229</a:t>
                      </a:r>
                      <a:endParaRPr lang="en-GB" sz="2000" b="0" i="0" u="none" strike="noStrike" dirty="0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 dirty="0">
                          <a:effectLst/>
                        </a:rPr>
                        <a:t>0.031</a:t>
                      </a:r>
                      <a:endParaRPr lang="en-GB" sz="2000" b="0" i="0" u="none" strike="noStrike" dirty="0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>
                          <a:effectLst/>
                        </a:rPr>
                        <a:t>0.269</a:t>
                      </a:r>
                      <a:endParaRPr lang="en-GB" sz="2000" b="0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>
                          <a:effectLst/>
                        </a:rPr>
                        <a:t>0.492</a:t>
                      </a:r>
                      <a:endParaRPr lang="en-GB" sz="2000" b="0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>
                          <a:effectLst/>
                        </a:rPr>
                        <a:t>0.663</a:t>
                      </a:r>
                      <a:endParaRPr lang="en-GB" sz="2000" b="0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>
                          <a:effectLst/>
                        </a:rPr>
                        <a:t>0.736</a:t>
                      </a:r>
                      <a:endParaRPr lang="en-GB" sz="2000" b="0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>
                          <a:effectLst/>
                        </a:rPr>
                        <a:t>0.717</a:t>
                      </a:r>
                      <a:endParaRPr lang="en-GB" sz="2000" b="0" i="0" u="none" strike="noStrike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000" u="none" strike="noStrike" dirty="0">
                          <a:effectLst/>
                        </a:rPr>
                        <a:t>0.753</a:t>
                      </a:r>
                      <a:endParaRPr lang="en-GB" sz="2000" b="0" i="0" u="none" strike="noStrike" dirty="0">
                        <a:solidFill>
                          <a:srgbClr val="222222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59762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4161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92BAE-4BB9-6BB9-0E86-9E37DB57B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913" y="2766218"/>
            <a:ext cx="10515600" cy="1325563"/>
          </a:xfrm>
        </p:spPr>
        <p:txBody>
          <a:bodyPr/>
          <a:lstStyle/>
          <a:p>
            <a:pPr algn="ctr"/>
            <a:r>
              <a:rPr lang="en-US" b="1" u="sng" dirty="0">
                <a:solidFill>
                  <a:srgbClr val="0070C0"/>
                </a:solidFill>
              </a:rPr>
              <a:t>Other Oceans individually</a:t>
            </a:r>
            <a:endParaRPr lang="en-GB" b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540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0A819-D5E8-8F3C-3C2A-972079B6F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83" y="-5935"/>
            <a:ext cx="10515600" cy="57577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Indian Ocean analogue years – IOD / DMI</a:t>
            </a:r>
            <a:endParaRPr lang="en-GB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0A3051B-8F63-1175-27EE-5786D13EEA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196552"/>
              </p:ext>
            </p:extLst>
          </p:nvPr>
        </p:nvGraphicFramePr>
        <p:xfrm>
          <a:off x="225770" y="777047"/>
          <a:ext cx="8586929" cy="61171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0533">
                  <a:extLst>
                    <a:ext uri="{9D8B030D-6E8A-4147-A177-3AD203B41FA5}">
                      <a16:colId xmlns:a16="http://schemas.microsoft.com/office/drawing/2014/main" val="3139865867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3222476024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375267769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979679498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2022804490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2932174561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4121702362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4080985423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3194653462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234930292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1182613871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704066285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2304199719"/>
                    </a:ext>
                  </a:extLst>
                </a:gridCol>
              </a:tblGrid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/>
                        </a:rPr>
                        <a:t>Year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Feb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Apr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Aug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Sep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213620154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2000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-0.09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4172150122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2001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-0.42</a:t>
                      </a:r>
                      <a:endParaRPr lang="en-GB" sz="12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-0.38</a:t>
                      </a:r>
                      <a:endParaRPr lang="en-GB" sz="12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-0.22</a:t>
                      </a:r>
                      <a:endParaRPr lang="en-GB" sz="12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-0.14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2196385176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2002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-0.12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-0.23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-0.43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4079704122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2003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834718925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 dirty="0">
                          <a:effectLst/>
                        </a:rPr>
                        <a:t>2004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-0.53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518537062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2005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-0.44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-0.68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-0.61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-0.52</a:t>
                      </a:r>
                      <a:endParaRPr lang="en-GB" sz="12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-0.54</a:t>
                      </a:r>
                      <a:endParaRPr lang="en-GB" sz="12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-0.48</a:t>
                      </a:r>
                      <a:endParaRPr lang="en-GB" sz="12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-0.34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-0.22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3813684537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2006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-0.32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-0.19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1045076961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2007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2911591549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2008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1829918502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2009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2310890311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2010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-0.55</a:t>
                      </a:r>
                      <a:endParaRPr lang="en-GB" sz="12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-0.83</a:t>
                      </a:r>
                      <a:endParaRPr lang="en-GB" sz="12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-0.75</a:t>
                      </a:r>
                      <a:endParaRPr lang="en-GB" sz="12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-0.46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1708602579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2011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-0.01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0.11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0.1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0.12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3235343184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2012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2579666712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2013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-0.42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-0.47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1550019637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2014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-0.42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-0.42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808889918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2015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3367208882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2016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-0.13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-0.18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-0.72</a:t>
                      </a:r>
                      <a:endParaRPr lang="en-GB" sz="12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-0.82</a:t>
                      </a:r>
                      <a:endParaRPr lang="en-GB" sz="12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-0.98</a:t>
                      </a:r>
                      <a:endParaRPr lang="en-GB" sz="12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-0.86</a:t>
                      </a:r>
                      <a:endParaRPr lang="en-GB" sz="12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-0.74</a:t>
                      </a:r>
                      <a:endParaRPr lang="en-GB" sz="12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-0.39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206533199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2017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0.02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0.13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0.29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0.34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0.04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2261566637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2018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760176328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2019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0.98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1.46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1.68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1.49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0.84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1565696667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2020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2201195602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2021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-0.48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-0.38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3186627090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u="none" strike="noStrike">
                          <a:effectLst/>
                        </a:rPr>
                        <a:t>2022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-0.6</a:t>
                      </a:r>
                      <a:endParaRPr lang="en-GB" sz="12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-0.78</a:t>
                      </a:r>
                      <a:endParaRPr lang="en-GB" sz="12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-0.92</a:t>
                      </a:r>
                      <a:endParaRPr lang="en-GB" sz="12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-0.94</a:t>
                      </a:r>
                      <a:endParaRPr lang="en-GB" sz="12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-0.75</a:t>
                      </a:r>
                      <a:endParaRPr lang="en-GB" sz="12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99.9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99.9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322133933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074E716-DCFC-750E-BE3A-D60FCE5FF138}"/>
              </a:ext>
            </a:extLst>
          </p:cNvPr>
          <p:cNvSpPr txBox="1"/>
          <p:nvPr/>
        </p:nvSpPr>
        <p:spPr>
          <a:xfrm>
            <a:off x="122583" y="385178"/>
            <a:ext cx="2401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(3-month rolling mean)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48A5CE-9F35-08A8-8D62-5BEA2CBF4B35}"/>
              </a:ext>
            </a:extLst>
          </p:cNvPr>
          <p:cNvSpPr txBox="1"/>
          <p:nvPr/>
        </p:nvSpPr>
        <p:spPr>
          <a:xfrm>
            <a:off x="8967080" y="5145010"/>
            <a:ext cx="1601529" cy="1477328"/>
          </a:xfrm>
          <a:prstGeom prst="rect">
            <a:avLst/>
          </a:prstGeom>
          <a:solidFill>
            <a:srgbClr val="00FFFF"/>
          </a:solidFill>
        </p:spPr>
        <p:txBody>
          <a:bodyPr wrap="none" rtlCol="0">
            <a:spAutoFit/>
          </a:bodyPr>
          <a:lstStyle/>
          <a:p>
            <a:r>
              <a:rPr lang="en-US" b="1" u="sng" dirty="0"/>
              <a:t>Probable years</a:t>
            </a:r>
          </a:p>
          <a:p>
            <a:r>
              <a:rPr lang="en-US" dirty="0"/>
              <a:t>2002</a:t>
            </a:r>
          </a:p>
          <a:p>
            <a:r>
              <a:rPr lang="en-US" dirty="0"/>
              <a:t>2006</a:t>
            </a:r>
          </a:p>
          <a:p>
            <a:r>
              <a:rPr lang="en-US" dirty="0"/>
              <a:t>2011</a:t>
            </a:r>
          </a:p>
          <a:p>
            <a:r>
              <a:rPr lang="en-US" dirty="0"/>
              <a:t>2017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930B4C-FBC5-8452-8824-B025DB248020}"/>
              </a:ext>
            </a:extLst>
          </p:cNvPr>
          <p:cNvSpPr txBox="1"/>
          <p:nvPr/>
        </p:nvSpPr>
        <p:spPr>
          <a:xfrm>
            <a:off x="6096000" y="504169"/>
            <a:ext cx="6142382" cy="2616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GB" sz="1100" dirty="0"/>
              <a:t>https://ds.data.jma.go.jp/tcc/tcc/products/elnino/index/sstindex/base_period_9120/DMI/3rmean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5EE355-2F2F-B2DA-875C-5DE71A384DD9}"/>
              </a:ext>
            </a:extLst>
          </p:cNvPr>
          <p:cNvSpPr txBox="1"/>
          <p:nvPr/>
        </p:nvSpPr>
        <p:spPr>
          <a:xfrm>
            <a:off x="8812699" y="910373"/>
            <a:ext cx="308775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Steps:</a:t>
            </a:r>
          </a:p>
          <a:p>
            <a:pPr marL="342900" indent="-342900">
              <a:buAutoNum type="arabicPeriod"/>
            </a:pPr>
            <a:r>
              <a:rPr lang="en-US" dirty="0"/>
              <a:t>Used the current season observed SST value (Table from </a:t>
            </a:r>
            <a:r>
              <a:rPr lang="en-US" dirty="0" err="1"/>
              <a:t>Jamstec</a:t>
            </a:r>
            <a:r>
              <a:rPr lang="en-US" dirty="0"/>
              <a:t>)</a:t>
            </a:r>
          </a:p>
          <a:p>
            <a:pPr marL="342900" indent="-342900">
              <a:buAutoNum type="arabicPeriod"/>
            </a:pPr>
            <a:r>
              <a:rPr lang="en-US" dirty="0"/>
              <a:t>Looked for previous seasons with almost exact values and pattern</a:t>
            </a:r>
          </a:p>
          <a:p>
            <a:pPr marL="342900" indent="-342900">
              <a:buFontTx/>
              <a:buAutoNum type="arabicPeriod"/>
            </a:pPr>
            <a:r>
              <a:rPr lang="en-GB" dirty="0"/>
              <a:t>Checked for years with a similar evolution and pattern, but not necessarily the values</a:t>
            </a:r>
            <a:endParaRPr lang="en-US" dirty="0"/>
          </a:p>
          <a:p>
            <a:pPr marL="342900" indent="-342900">
              <a:buAutoNum type="arabicPeriod"/>
            </a:pPr>
            <a:r>
              <a:rPr lang="en-GB" dirty="0"/>
              <a:t>Used the predicted IOD evolution from GPCs and ACMAD SSTs Boxes to determine future evolution </a:t>
            </a:r>
          </a:p>
          <a:p>
            <a:pPr marL="342900" indent="-34290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6400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6B86015-6FBF-32CE-E0DF-208982773B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843064"/>
              </p:ext>
            </p:extLst>
          </p:nvPr>
        </p:nvGraphicFramePr>
        <p:xfrm>
          <a:off x="212942" y="777922"/>
          <a:ext cx="8562573" cy="58358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2133">
                  <a:extLst>
                    <a:ext uri="{9D8B030D-6E8A-4147-A177-3AD203B41FA5}">
                      <a16:colId xmlns:a16="http://schemas.microsoft.com/office/drawing/2014/main" val="3382931705"/>
                    </a:ext>
                  </a:extLst>
                </a:gridCol>
                <a:gridCol w="660870">
                  <a:extLst>
                    <a:ext uri="{9D8B030D-6E8A-4147-A177-3AD203B41FA5}">
                      <a16:colId xmlns:a16="http://schemas.microsoft.com/office/drawing/2014/main" val="3788016877"/>
                    </a:ext>
                  </a:extLst>
                </a:gridCol>
                <a:gridCol w="660870">
                  <a:extLst>
                    <a:ext uri="{9D8B030D-6E8A-4147-A177-3AD203B41FA5}">
                      <a16:colId xmlns:a16="http://schemas.microsoft.com/office/drawing/2014/main" val="991363158"/>
                    </a:ext>
                  </a:extLst>
                </a:gridCol>
                <a:gridCol w="660870">
                  <a:extLst>
                    <a:ext uri="{9D8B030D-6E8A-4147-A177-3AD203B41FA5}">
                      <a16:colId xmlns:a16="http://schemas.microsoft.com/office/drawing/2014/main" val="2249840188"/>
                    </a:ext>
                  </a:extLst>
                </a:gridCol>
                <a:gridCol w="660870">
                  <a:extLst>
                    <a:ext uri="{9D8B030D-6E8A-4147-A177-3AD203B41FA5}">
                      <a16:colId xmlns:a16="http://schemas.microsoft.com/office/drawing/2014/main" val="1155145954"/>
                    </a:ext>
                  </a:extLst>
                </a:gridCol>
                <a:gridCol w="660870">
                  <a:extLst>
                    <a:ext uri="{9D8B030D-6E8A-4147-A177-3AD203B41FA5}">
                      <a16:colId xmlns:a16="http://schemas.microsoft.com/office/drawing/2014/main" val="1775264513"/>
                    </a:ext>
                  </a:extLst>
                </a:gridCol>
                <a:gridCol w="660870">
                  <a:extLst>
                    <a:ext uri="{9D8B030D-6E8A-4147-A177-3AD203B41FA5}">
                      <a16:colId xmlns:a16="http://schemas.microsoft.com/office/drawing/2014/main" val="677108649"/>
                    </a:ext>
                  </a:extLst>
                </a:gridCol>
                <a:gridCol w="660870">
                  <a:extLst>
                    <a:ext uri="{9D8B030D-6E8A-4147-A177-3AD203B41FA5}">
                      <a16:colId xmlns:a16="http://schemas.microsoft.com/office/drawing/2014/main" val="1328898782"/>
                    </a:ext>
                  </a:extLst>
                </a:gridCol>
                <a:gridCol w="660870">
                  <a:extLst>
                    <a:ext uri="{9D8B030D-6E8A-4147-A177-3AD203B41FA5}">
                      <a16:colId xmlns:a16="http://schemas.microsoft.com/office/drawing/2014/main" val="646533504"/>
                    </a:ext>
                  </a:extLst>
                </a:gridCol>
                <a:gridCol w="660870">
                  <a:extLst>
                    <a:ext uri="{9D8B030D-6E8A-4147-A177-3AD203B41FA5}">
                      <a16:colId xmlns:a16="http://schemas.microsoft.com/office/drawing/2014/main" val="1390956121"/>
                    </a:ext>
                  </a:extLst>
                </a:gridCol>
                <a:gridCol w="660870">
                  <a:extLst>
                    <a:ext uri="{9D8B030D-6E8A-4147-A177-3AD203B41FA5}">
                      <a16:colId xmlns:a16="http://schemas.microsoft.com/office/drawing/2014/main" val="2770867798"/>
                    </a:ext>
                  </a:extLst>
                </a:gridCol>
                <a:gridCol w="660870">
                  <a:extLst>
                    <a:ext uri="{9D8B030D-6E8A-4147-A177-3AD203B41FA5}">
                      <a16:colId xmlns:a16="http://schemas.microsoft.com/office/drawing/2014/main" val="4243090370"/>
                    </a:ext>
                  </a:extLst>
                </a:gridCol>
                <a:gridCol w="660870">
                  <a:extLst>
                    <a:ext uri="{9D8B030D-6E8A-4147-A177-3AD203B41FA5}">
                      <a16:colId xmlns:a16="http://schemas.microsoft.com/office/drawing/2014/main" val="4020566019"/>
                    </a:ext>
                  </a:extLst>
                </a:gridCol>
              </a:tblGrid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Year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Jan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Feb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Mar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Apr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May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Jun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Jul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Aug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Sep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Oct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Nov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Dec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1204580448"/>
                  </a:ext>
                </a:extLst>
              </a:tr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2000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-1.61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-0.59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0.71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1.08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0.53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-0.74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-0.54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-0.50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0.04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1656703974"/>
                  </a:ext>
                </a:extLst>
              </a:tr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2001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0.63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1.70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0.80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0.42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-1.10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-1.08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-0.85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3696920734"/>
                  </a:ext>
                </a:extLst>
              </a:tr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2002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-1.57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-0.74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-0.91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-1.48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-1.11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-0.88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-0.65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-0.50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-1.06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2848077752"/>
                  </a:ext>
                </a:extLst>
              </a:tr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2003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-0.93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-0.92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-0.78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-0.59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0.45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2997642727"/>
                  </a:ext>
                </a:extLst>
              </a:tr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2004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0.92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0.30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0.61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0.75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0.80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0.38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3780689977"/>
                  </a:ext>
                </a:extLst>
              </a:tr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2005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0.76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0.35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-0.40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0.48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0.37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522300219"/>
                  </a:ext>
                </a:extLst>
              </a:tr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2006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0.82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2.30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2.02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1.44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0.48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0.64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-0.82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0.54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1.00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1104316306"/>
                  </a:ext>
                </a:extLst>
              </a:tr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2007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1.17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0.89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1.17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0.88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0.64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-0.57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3755483035"/>
                  </a:ext>
                </a:extLst>
              </a:tr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2008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1.01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0.80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0.88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0.32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-0.60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0.46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0.70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3831670419"/>
                  </a:ext>
                </a:extLst>
              </a:tr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2009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-0.11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-0.32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-0.08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0.12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-0.50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-0.61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-0.62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1673552520"/>
                  </a:ext>
                </a:extLst>
              </a:tr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2010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-1.09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-0.95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0.43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0.60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0.37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-0.51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0.34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1.25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3655258341"/>
                  </a:ext>
                </a:extLst>
              </a:tr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2011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1.21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0.74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0.56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1.15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0.56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-0.74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-0.82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-1.28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-0.63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-0.91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957142894"/>
                  </a:ext>
                </a:extLst>
              </a:tr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2012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-0.68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-0.64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-0.62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-1.33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-1.71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3717391925"/>
                  </a:ext>
                </a:extLst>
              </a:tr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2013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-0.91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-0.50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-0.77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-0.72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-1.24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-1.17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822498080"/>
                  </a:ext>
                </a:extLst>
              </a:tr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2014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-1.20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0.83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-0.84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-0.55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-0.87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-0.85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-1.05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-0.64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0.58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526411520"/>
                  </a:ext>
                </a:extLst>
              </a:tr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2015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-0.99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-0.52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91144462"/>
                  </a:ext>
                </a:extLst>
              </a:tr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2016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-0.78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-0.57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-0.87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-0.63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-1.09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-0.91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-0.78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-0.63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0.71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3107896679"/>
                  </a:ext>
                </a:extLst>
              </a:tr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2017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2.14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1.35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1.63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1.78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0.58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0.43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0.57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0.51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0.56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3961181002"/>
                  </a:ext>
                </a:extLst>
              </a:tr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2018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0.59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-0.09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0.56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0.56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0.40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0.92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1.42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2308111210"/>
                  </a:ext>
                </a:extLst>
              </a:tr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2019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1.20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0.62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0.83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1.39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0.40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-1.35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-1.38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-0.88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-2.90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611021703"/>
                  </a:ext>
                </a:extLst>
              </a:tr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2020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-1.34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-1.12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-1.69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-0.77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-0.98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-1.25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-1.51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-1.45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-1.22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-1.53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-1.91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-1.04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1246880686"/>
                  </a:ext>
                </a:extLst>
              </a:tr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2021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0.67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1.81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0.61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0.36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0.43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1.29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577804110"/>
                  </a:ext>
                </a:extLst>
              </a:tr>
              <a:tr h="24315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2022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-1.32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-0.67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0.27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0.27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0.54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-0.88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0.80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892270960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7D729E45-1511-F606-0671-56CFA4A46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83" y="-5935"/>
            <a:ext cx="10515600" cy="57577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Indian Ocean analogue years - SIOD</a:t>
            </a:r>
            <a:endParaRPr lang="en-GB" b="1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127F1D-A290-29D6-F19C-E96E6CC03A3A}"/>
              </a:ext>
            </a:extLst>
          </p:cNvPr>
          <p:cNvSpPr txBox="1"/>
          <p:nvPr/>
        </p:nvSpPr>
        <p:spPr>
          <a:xfrm>
            <a:off x="8979606" y="4686364"/>
            <a:ext cx="1601529" cy="2031325"/>
          </a:xfrm>
          <a:prstGeom prst="rect">
            <a:avLst/>
          </a:prstGeom>
          <a:solidFill>
            <a:srgbClr val="00FFFF"/>
          </a:solidFill>
        </p:spPr>
        <p:txBody>
          <a:bodyPr wrap="none" rtlCol="0">
            <a:spAutoFit/>
          </a:bodyPr>
          <a:lstStyle/>
          <a:p>
            <a:r>
              <a:rPr lang="en-US" b="1" u="sng" dirty="0"/>
              <a:t>Probable years</a:t>
            </a:r>
          </a:p>
          <a:p>
            <a:r>
              <a:rPr lang="en-US" dirty="0"/>
              <a:t>2005*</a:t>
            </a:r>
          </a:p>
          <a:p>
            <a:r>
              <a:rPr lang="en-US" dirty="0"/>
              <a:t>2007</a:t>
            </a:r>
          </a:p>
          <a:p>
            <a:r>
              <a:rPr lang="en-US" dirty="0"/>
              <a:t>2009</a:t>
            </a:r>
          </a:p>
          <a:p>
            <a:r>
              <a:rPr lang="en-US" dirty="0"/>
              <a:t>2018</a:t>
            </a:r>
          </a:p>
          <a:p>
            <a:r>
              <a:rPr lang="en-US" dirty="0"/>
              <a:t>2019</a:t>
            </a:r>
          </a:p>
          <a:p>
            <a:r>
              <a:rPr lang="en-US" dirty="0"/>
              <a:t>2022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24D353-AD28-6CC1-2673-EEB63512BA4F}"/>
              </a:ext>
            </a:extLst>
          </p:cNvPr>
          <p:cNvSpPr txBox="1"/>
          <p:nvPr/>
        </p:nvSpPr>
        <p:spPr>
          <a:xfrm>
            <a:off x="8775517" y="407086"/>
            <a:ext cx="32939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Steps:</a:t>
            </a:r>
          </a:p>
          <a:p>
            <a:pPr marL="342900" indent="-342900">
              <a:buAutoNum type="arabicPeriod"/>
            </a:pPr>
            <a:r>
              <a:rPr lang="en-US" dirty="0"/>
              <a:t>Used the current season observed SST value (Table from </a:t>
            </a:r>
            <a:r>
              <a:rPr lang="en-US" dirty="0" err="1"/>
              <a:t>Jamstec</a:t>
            </a:r>
            <a:r>
              <a:rPr lang="en-US" dirty="0"/>
              <a:t>)</a:t>
            </a:r>
          </a:p>
          <a:p>
            <a:pPr marL="342900" indent="-342900">
              <a:buAutoNum type="arabicPeriod"/>
            </a:pPr>
            <a:r>
              <a:rPr lang="en-US" dirty="0"/>
              <a:t>Looked for previous seasons with almost exact values and pattern</a:t>
            </a:r>
          </a:p>
          <a:p>
            <a:pPr marL="342900" indent="-342900">
              <a:buFontTx/>
              <a:buAutoNum type="arabicPeriod"/>
            </a:pPr>
            <a:r>
              <a:rPr lang="en-GB" dirty="0"/>
              <a:t>Checked for years with a similar evolution and pattern, but not necessarily the values</a:t>
            </a:r>
            <a:endParaRPr lang="en-US" dirty="0"/>
          </a:p>
          <a:p>
            <a:pPr marL="342900" indent="-342900">
              <a:buAutoNum type="arabicPeriod"/>
            </a:pPr>
            <a:r>
              <a:rPr lang="en-GB" dirty="0"/>
              <a:t>Used the predicted IOD evolution from GPCs and ACMAD SSTs Boxes to determine future evolution </a:t>
            </a:r>
          </a:p>
        </p:txBody>
      </p:sp>
    </p:spTree>
    <p:extLst>
      <p:ext uri="{BB962C8B-B14F-4D97-AF65-F5344CB8AC3E}">
        <p14:creationId xmlns:p14="http://schemas.microsoft.com/office/powerpoint/2010/main" val="1371365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940FD-4837-4241-CFFD-2B7375B96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26">
            <a:extLst>
              <a:ext uri="{FF2B5EF4-FFF2-40B4-BE49-F238E27FC236}">
                <a16:creationId xmlns:a16="http://schemas.microsoft.com/office/drawing/2014/main" id="{6751F0A4-F19E-CD5B-BDEA-122BFF975532}"/>
              </a:ext>
            </a:extLst>
          </p:cNvPr>
          <p:cNvPicPr>
            <a:picLocks noChangeAspect="1" noChangeArrowheads="1"/>
          </p:cNvPicPr>
          <p:nvPr/>
        </p:nvPicPr>
        <p:blipFill>
          <a:blip r:link="rId2"/>
          <a:srcRect/>
          <a:stretch>
            <a:fillRect/>
          </a:stretch>
        </p:blipFill>
        <p:spPr bwMode="auto">
          <a:xfrm>
            <a:off x="2311183" y="178670"/>
            <a:ext cx="7792548" cy="6679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451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FF87C-A581-471A-31AA-8AA2E3FBE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57577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Atlantic analogue years (TNA)</a:t>
            </a:r>
            <a:endParaRPr lang="en-GB" b="1" dirty="0">
              <a:solidFill>
                <a:srgbClr val="0070C0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82E0A7E-EAF3-FBC2-FEBA-1358D485C3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606613"/>
              </p:ext>
            </p:extLst>
          </p:nvPr>
        </p:nvGraphicFramePr>
        <p:xfrm>
          <a:off x="5982103" y="615535"/>
          <a:ext cx="6037611" cy="6158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248">
                  <a:extLst>
                    <a:ext uri="{9D8B030D-6E8A-4147-A177-3AD203B41FA5}">
                      <a16:colId xmlns:a16="http://schemas.microsoft.com/office/drawing/2014/main" val="482373229"/>
                    </a:ext>
                  </a:extLst>
                </a:gridCol>
                <a:gridCol w="450568">
                  <a:extLst>
                    <a:ext uri="{9D8B030D-6E8A-4147-A177-3AD203B41FA5}">
                      <a16:colId xmlns:a16="http://schemas.microsoft.com/office/drawing/2014/main" val="668621755"/>
                    </a:ext>
                  </a:extLst>
                </a:gridCol>
                <a:gridCol w="450568">
                  <a:extLst>
                    <a:ext uri="{9D8B030D-6E8A-4147-A177-3AD203B41FA5}">
                      <a16:colId xmlns:a16="http://schemas.microsoft.com/office/drawing/2014/main" val="2446132012"/>
                    </a:ext>
                  </a:extLst>
                </a:gridCol>
                <a:gridCol w="450568">
                  <a:extLst>
                    <a:ext uri="{9D8B030D-6E8A-4147-A177-3AD203B41FA5}">
                      <a16:colId xmlns:a16="http://schemas.microsoft.com/office/drawing/2014/main" val="470396673"/>
                    </a:ext>
                  </a:extLst>
                </a:gridCol>
                <a:gridCol w="450568">
                  <a:extLst>
                    <a:ext uri="{9D8B030D-6E8A-4147-A177-3AD203B41FA5}">
                      <a16:colId xmlns:a16="http://schemas.microsoft.com/office/drawing/2014/main" val="2961648947"/>
                    </a:ext>
                  </a:extLst>
                </a:gridCol>
                <a:gridCol w="450568">
                  <a:extLst>
                    <a:ext uri="{9D8B030D-6E8A-4147-A177-3AD203B41FA5}">
                      <a16:colId xmlns:a16="http://schemas.microsoft.com/office/drawing/2014/main" val="4246945663"/>
                    </a:ext>
                  </a:extLst>
                </a:gridCol>
                <a:gridCol w="450568">
                  <a:extLst>
                    <a:ext uri="{9D8B030D-6E8A-4147-A177-3AD203B41FA5}">
                      <a16:colId xmlns:a16="http://schemas.microsoft.com/office/drawing/2014/main" val="1085210880"/>
                    </a:ext>
                  </a:extLst>
                </a:gridCol>
                <a:gridCol w="450568">
                  <a:extLst>
                    <a:ext uri="{9D8B030D-6E8A-4147-A177-3AD203B41FA5}">
                      <a16:colId xmlns:a16="http://schemas.microsoft.com/office/drawing/2014/main" val="546974912"/>
                    </a:ext>
                  </a:extLst>
                </a:gridCol>
                <a:gridCol w="450568">
                  <a:extLst>
                    <a:ext uri="{9D8B030D-6E8A-4147-A177-3AD203B41FA5}">
                      <a16:colId xmlns:a16="http://schemas.microsoft.com/office/drawing/2014/main" val="4186177710"/>
                    </a:ext>
                  </a:extLst>
                </a:gridCol>
                <a:gridCol w="450568">
                  <a:extLst>
                    <a:ext uri="{9D8B030D-6E8A-4147-A177-3AD203B41FA5}">
                      <a16:colId xmlns:a16="http://schemas.microsoft.com/office/drawing/2014/main" val="560687086"/>
                    </a:ext>
                  </a:extLst>
                </a:gridCol>
                <a:gridCol w="529417">
                  <a:extLst>
                    <a:ext uri="{9D8B030D-6E8A-4147-A177-3AD203B41FA5}">
                      <a16:colId xmlns:a16="http://schemas.microsoft.com/office/drawing/2014/main" val="2559046714"/>
                    </a:ext>
                  </a:extLst>
                </a:gridCol>
                <a:gridCol w="529417">
                  <a:extLst>
                    <a:ext uri="{9D8B030D-6E8A-4147-A177-3AD203B41FA5}">
                      <a16:colId xmlns:a16="http://schemas.microsoft.com/office/drawing/2014/main" val="3452902279"/>
                    </a:ext>
                  </a:extLst>
                </a:gridCol>
                <a:gridCol w="529417">
                  <a:extLst>
                    <a:ext uri="{9D8B030D-6E8A-4147-A177-3AD203B41FA5}">
                      <a16:colId xmlns:a16="http://schemas.microsoft.com/office/drawing/2014/main" val="3856910880"/>
                    </a:ext>
                  </a:extLst>
                </a:gridCol>
              </a:tblGrid>
              <a:tr h="246348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Year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Jan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Feb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Mar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Apr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May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Jun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Jul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Aug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Sep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Oct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Nov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Dec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09990009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0163362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12436474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7511713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0.27</a:t>
                      </a:r>
                    </a:p>
                  </a:txBody>
                  <a:tcPr marL="9525" marR="9525" marT="952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15178335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68299726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0.92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0.84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0.74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0.73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0187521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0.41</a:t>
                      </a:r>
                    </a:p>
                  </a:txBody>
                  <a:tcPr marL="9525" marR="9525" marT="952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0.19</a:t>
                      </a:r>
                    </a:p>
                  </a:txBody>
                  <a:tcPr marL="9525" marR="9525" marT="9525" marB="0" anchor="b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0.18</a:t>
                      </a:r>
                    </a:p>
                  </a:txBody>
                  <a:tcPr marL="9525" marR="9525" marT="9525" marB="0" anchor="b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0.41</a:t>
                      </a:r>
                    </a:p>
                  </a:txBody>
                  <a:tcPr marL="9525" marR="9525" marT="9525" marB="0" anchor="b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0.43</a:t>
                      </a:r>
                    </a:p>
                  </a:txBody>
                  <a:tcPr marL="9525" marR="9525" marT="9525" marB="0" anchor="b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0.52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0.36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0.53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0.69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8930506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0.16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0.09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89634264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0.09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0.28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0.39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0.45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0.45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0.57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72536747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0.45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0.41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0.35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7552754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1.11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1.01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0.97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0.75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72188173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0.59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0.43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0.49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0.36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64368658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0.31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0.52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0.72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73857914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0.44</a:t>
                      </a:r>
                    </a:p>
                  </a:txBody>
                  <a:tcPr marL="9525" marR="9525" marT="952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9525" marR="9525" marT="9525" marB="0" anchor="b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</a:t>
                      </a:r>
                    </a:p>
                  </a:txBody>
                  <a:tcPr marL="9525" marR="9525" marT="9525" marB="0" anchor="b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0.53</a:t>
                      </a:r>
                    </a:p>
                  </a:txBody>
                  <a:tcPr marL="9525" marR="9525" marT="9525" marB="0" anchor="b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0.64</a:t>
                      </a:r>
                    </a:p>
                  </a:txBody>
                  <a:tcPr marL="9525" marR="9525" marT="9525" marB="0" anchor="b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0.32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0.34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0.56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02858224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-0.05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0.14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0.23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0.51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94252834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-0.07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0.16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0.43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0.72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78783761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0.39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0.37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0.49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0.39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96234159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0.67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0.52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0842764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0.28</a:t>
                      </a:r>
                    </a:p>
                  </a:txBody>
                  <a:tcPr marL="9525" marR="9525" marT="952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-0.48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-0.21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0.33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13923080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0.37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0.42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0.57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9682380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0.25</a:t>
                      </a:r>
                    </a:p>
                  </a:txBody>
                  <a:tcPr marL="9525" marR="9525" marT="952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9525" marR="9525" marT="9525" marB="0" anchor="b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0.73</a:t>
                      </a:r>
                    </a:p>
                  </a:txBody>
                  <a:tcPr marL="9525" marR="9525" marT="9525" marB="0" anchor="b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0.62</a:t>
                      </a:r>
                    </a:p>
                  </a:txBody>
                  <a:tcPr marL="9525" marR="9525" marT="9525" marB="0" anchor="b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0.52</a:t>
                      </a:r>
                    </a:p>
                  </a:txBody>
                  <a:tcPr marL="9525" marR="9525" marT="9525" marB="0" anchor="b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0.72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0.65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0.59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0.52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57013802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0.14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0.25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0.26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0.54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15586766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0.34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0.48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0.32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0.47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0.62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70012663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0.32</a:t>
                      </a:r>
                    </a:p>
                  </a:txBody>
                  <a:tcPr marL="9525" marR="9525" marT="952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-99.99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-99.99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-99.99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-99.99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-99.99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-99.99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-99.99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-99.99</a:t>
                      </a:r>
                    </a:p>
                  </a:txBody>
                  <a:tcPr marL="9525" marR="9525" marT="9525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-99.99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-99.99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-99.99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0971038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2FFF138-AEC3-CFB4-E3BF-766E9238C825}"/>
              </a:ext>
            </a:extLst>
          </p:cNvPr>
          <p:cNvSpPr txBox="1"/>
          <p:nvPr/>
        </p:nvSpPr>
        <p:spPr>
          <a:xfrm>
            <a:off x="6096000" y="145447"/>
            <a:ext cx="6208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https://psl.noaa.gov/data/correlation/tna.data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64E7C4-9F6B-B7A4-A841-459F613DF474}"/>
              </a:ext>
            </a:extLst>
          </p:cNvPr>
          <p:cNvSpPr txBox="1"/>
          <p:nvPr/>
        </p:nvSpPr>
        <p:spPr>
          <a:xfrm>
            <a:off x="0" y="425582"/>
            <a:ext cx="38945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Areas affected by TNA in the Continent: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West Africa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8F5126-7883-2B0A-919B-0C4019BDE84E}"/>
              </a:ext>
            </a:extLst>
          </p:cNvPr>
          <p:cNvSpPr txBox="1"/>
          <p:nvPr/>
        </p:nvSpPr>
        <p:spPr>
          <a:xfrm>
            <a:off x="0" y="1307938"/>
            <a:ext cx="308775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Steps:</a:t>
            </a:r>
          </a:p>
          <a:p>
            <a:pPr marL="342900" indent="-342900">
              <a:buAutoNum type="arabicPeriod"/>
            </a:pPr>
            <a:r>
              <a:rPr lang="en-US" dirty="0"/>
              <a:t>Used the current season observed SST value (Table from PSL)</a:t>
            </a:r>
          </a:p>
          <a:p>
            <a:pPr marL="342900" indent="-342900">
              <a:buAutoNum type="arabicPeriod"/>
            </a:pPr>
            <a:r>
              <a:rPr lang="en-US" dirty="0"/>
              <a:t>Looked for previous seasons with almost exact values and pattern</a:t>
            </a:r>
          </a:p>
          <a:p>
            <a:pPr marL="342900" indent="-342900">
              <a:buFontTx/>
              <a:buAutoNum type="arabicPeriod"/>
            </a:pPr>
            <a:r>
              <a:rPr lang="en-GB" dirty="0"/>
              <a:t>Checked for years with a similar evolution and pattern, but not necessarily the values</a:t>
            </a:r>
            <a:endParaRPr lang="en-US" dirty="0"/>
          </a:p>
          <a:p>
            <a:pPr marL="342900" indent="-342900">
              <a:buAutoNum type="arabicPeriod"/>
            </a:pPr>
            <a:r>
              <a:rPr lang="en-GB" dirty="0"/>
              <a:t>Used the predicted TNA evolution from ??? to determine future direction </a:t>
            </a:r>
          </a:p>
          <a:p>
            <a:pPr marL="342900" indent="-342900">
              <a:buAutoNum type="arabicPeriod"/>
            </a:pP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7EEDF8-27E2-5C1E-8508-B67AC81E44C5}"/>
              </a:ext>
            </a:extLst>
          </p:cNvPr>
          <p:cNvSpPr txBox="1"/>
          <p:nvPr/>
        </p:nvSpPr>
        <p:spPr>
          <a:xfrm>
            <a:off x="3894592" y="4080446"/>
            <a:ext cx="1601529" cy="1754326"/>
          </a:xfrm>
          <a:prstGeom prst="rect">
            <a:avLst/>
          </a:prstGeom>
          <a:solidFill>
            <a:srgbClr val="00FFFF"/>
          </a:solidFill>
        </p:spPr>
        <p:txBody>
          <a:bodyPr wrap="none" rtlCol="0">
            <a:spAutoFit/>
          </a:bodyPr>
          <a:lstStyle/>
          <a:p>
            <a:r>
              <a:rPr lang="en-US" b="1" u="sng" dirty="0"/>
              <a:t>Probable years</a:t>
            </a:r>
          </a:p>
          <a:p>
            <a:r>
              <a:rPr lang="en-US" dirty="0"/>
              <a:t>2003</a:t>
            </a:r>
          </a:p>
          <a:p>
            <a:r>
              <a:rPr lang="en-US" dirty="0"/>
              <a:t>2006*</a:t>
            </a:r>
          </a:p>
          <a:p>
            <a:r>
              <a:rPr lang="en-US" dirty="0"/>
              <a:t>2013</a:t>
            </a:r>
          </a:p>
          <a:p>
            <a:r>
              <a:rPr lang="en-US" dirty="0"/>
              <a:t>2018</a:t>
            </a:r>
          </a:p>
          <a:p>
            <a:r>
              <a:rPr lang="en-US" dirty="0"/>
              <a:t>2020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7393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FF87C-A581-471A-31AA-8AA2E3FBE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57577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Atlantic analogue years (TSA)</a:t>
            </a:r>
            <a:endParaRPr lang="en-GB" b="1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64AF95-94CA-1375-8172-4BCDD6B6173F}"/>
              </a:ext>
            </a:extLst>
          </p:cNvPr>
          <p:cNvSpPr txBox="1"/>
          <p:nvPr/>
        </p:nvSpPr>
        <p:spPr>
          <a:xfrm>
            <a:off x="6096000" y="62772"/>
            <a:ext cx="6208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https://psl.noaa.gov/data/correlation/tsa.data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263F22-0F4A-EC31-B4AB-5ED5FE5DA8C7}"/>
              </a:ext>
            </a:extLst>
          </p:cNvPr>
          <p:cNvSpPr txBox="1"/>
          <p:nvPr/>
        </p:nvSpPr>
        <p:spPr>
          <a:xfrm>
            <a:off x="7761089" y="710786"/>
            <a:ext cx="308775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Steps:</a:t>
            </a:r>
          </a:p>
          <a:p>
            <a:pPr marL="342900" indent="-342900">
              <a:buAutoNum type="arabicPeriod"/>
            </a:pPr>
            <a:r>
              <a:rPr lang="en-US" dirty="0"/>
              <a:t>Used the current season observed SST value (Table from PSL)</a:t>
            </a:r>
          </a:p>
          <a:p>
            <a:pPr marL="342900" indent="-342900">
              <a:buAutoNum type="arabicPeriod"/>
            </a:pPr>
            <a:r>
              <a:rPr lang="en-US" dirty="0"/>
              <a:t>Looked for previous seasons with almost exact values and pattern</a:t>
            </a:r>
          </a:p>
          <a:p>
            <a:pPr marL="342900" indent="-342900">
              <a:buFontTx/>
              <a:buAutoNum type="arabicPeriod"/>
            </a:pPr>
            <a:r>
              <a:rPr lang="en-GB" dirty="0"/>
              <a:t>Checked for years with a similar evolution and pattern, but not necessarily the values</a:t>
            </a:r>
            <a:endParaRPr lang="en-US" dirty="0"/>
          </a:p>
          <a:p>
            <a:pPr marL="342900" indent="-342900">
              <a:buAutoNum type="arabicPeriod"/>
            </a:pPr>
            <a:r>
              <a:rPr lang="en-GB" dirty="0"/>
              <a:t>Used the predicted TSA evolution from ACMAD SSTs boxes to determine future evolution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720ABB-2980-8963-8296-79DDBC9EA964}"/>
              </a:ext>
            </a:extLst>
          </p:cNvPr>
          <p:cNvSpPr txBox="1"/>
          <p:nvPr/>
        </p:nvSpPr>
        <p:spPr>
          <a:xfrm>
            <a:off x="10493821" y="5093110"/>
            <a:ext cx="1601529" cy="1754326"/>
          </a:xfrm>
          <a:prstGeom prst="rect">
            <a:avLst/>
          </a:prstGeom>
          <a:solidFill>
            <a:srgbClr val="00FFFF"/>
          </a:solidFill>
        </p:spPr>
        <p:txBody>
          <a:bodyPr wrap="none" rtlCol="0">
            <a:spAutoFit/>
          </a:bodyPr>
          <a:lstStyle/>
          <a:p>
            <a:r>
              <a:rPr lang="en-US" b="1" u="sng" dirty="0"/>
              <a:t>Probable years</a:t>
            </a:r>
          </a:p>
          <a:p>
            <a:r>
              <a:rPr lang="en-US" dirty="0"/>
              <a:t>2004</a:t>
            </a:r>
          </a:p>
          <a:p>
            <a:r>
              <a:rPr lang="en-US" dirty="0"/>
              <a:t>2011</a:t>
            </a:r>
          </a:p>
          <a:p>
            <a:r>
              <a:rPr lang="en-US" dirty="0"/>
              <a:t>2016</a:t>
            </a:r>
          </a:p>
          <a:p>
            <a:r>
              <a:rPr lang="en-US" dirty="0"/>
              <a:t>2019</a:t>
            </a:r>
          </a:p>
          <a:p>
            <a:r>
              <a:rPr lang="en-US" dirty="0"/>
              <a:t>2022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7DFEDDF-8444-E420-067A-AD4BD4416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881255"/>
              </p:ext>
            </p:extLst>
          </p:nvPr>
        </p:nvGraphicFramePr>
        <p:xfrm>
          <a:off x="96650" y="575779"/>
          <a:ext cx="7542314" cy="54804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0178">
                  <a:extLst>
                    <a:ext uri="{9D8B030D-6E8A-4147-A177-3AD203B41FA5}">
                      <a16:colId xmlns:a16="http://schemas.microsoft.com/office/drawing/2014/main" val="3159368587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2368545310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3335779228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1100636159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1605229630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1119394659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676805574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3379788699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1789913251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2142429344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2593603185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2037855094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1958406900"/>
                    </a:ext>
                  </a:extLst>
                </a:gridCol>
              </a:tblGrid>
              <a:tr h="2283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Year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Jan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Feb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Mar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Apr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May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Jun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Jul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Aug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Sep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Oct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Nov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Dec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543494711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2000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3969853620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017175766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1370020290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2003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0.53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0.55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440292091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0.41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-0.26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0.22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0.33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0.14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291043795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2005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0.61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0.29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3309387647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2006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432333652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756477577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2008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0.82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100659249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2009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798881948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2010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0.89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0.85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0.48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0.23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124290321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2011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0.59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0.72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-0.48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586179551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2012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-0.51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811763782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2013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3817814164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2014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4252210999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2015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0.37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968241510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2016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0.81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0.59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0.39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0.28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0.67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3997044992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2017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0.29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139176282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2018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0.38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0.41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0.36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0.53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0.39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757007062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2019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0.75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0.68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1.02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0.65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1.06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1.06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3604900255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2020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1.28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0.84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0.88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4180494543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2021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0.89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1.11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0.92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3326435076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2022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0.73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0.57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0.34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0.38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0.35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0.52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-99.99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39418306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8890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052D5FD-EECB-DBDF-1BFB-52BE334A02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658757"/>
              </p:ext>
            </p:extLst>
          </p:nvPr>
        </p:nvGraphicFramePr>
        <p:xfrm>
          <a:off x="150313" y="1089763"/>
          <a:ext cx="6951949" cy="55740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3229">
                  <a:extLst>
                    <a:ext uri="{9D8B030D-6E8A-4147-A177-3AD203B41FA5}">
                      <a16:colId xmlns:a16="http://schemas.microsoft.com/office/drawing/2014/main" val="1214599254"/>
                    </a:ext>
                  </a:extLst>
                </a:gridCol>
                <a:gridCol w="536560">
                  <a:extLst>
                    <a:ext uri="{9D8B030D-6E8A-4147-A177-3AD203B41FA5}">
                      <a16:colId xmlns:a16="http://schemas.microsoft.com/office/drawing/2014/main" val="2864824354"/>
                    </a:ext>
                  </a:extLst>
                </a:gridCol>
                <a:gridCol w="536560">
                  <a:extLst>
                    <a:ext uri="{9D8B030D-6E8A-4147-A177-3AD203B41FA5}">
                      <a16:colId xmlns:a16="http://schemas.microsoft.com/office/drawing/2014/main" val="1264357246"/>
                    </a:ext>
                  </a:extLst>
                </a:gridCol>
                <a:gridCol w="536560">
                  <a:extLst>
                    <a:ext uri="{9D8B030D-6E8A-4147-A177-3AD203B41FA5}">
                      <a16:colId xmlns:a16="http://schemas.microsoft.com/office/drawing/2014/main" val="2529458160"/>
                    </a:ext>
                  </a:extLst>
                </a:gridCol>
                <a:gridCol w="536560">
                  <a:extLst>
                    <a:ext uri="{9D8B030D-6E8A-4147-A177-3AD203B41FA5}">
                      <a16:colId xmlns:a16="http://schemas.microsoft.com/office/drawing/2014/main" val="3436020200"/>
                    </a:ext>
                  </a:extLst>
                </a:gridCol>
                <a:gridCol w="536560">
                  <a:extLst>
                    <a:ext uri="{9D8B030D-6E8A-4147-A177-3AD203B41FA5}">
                      <a16:colId xmlns:a16="http://schemas.microsoft.com/office/drawing/2014/main" val="744565881"/>
                    </a:ext>
                  </a:extLst>
                </a:gridCol>
                <a:gridCol w="536560">
                  <a:extLst>
                    <a:ext uri="{9D8B030D-6E8A-4147-A177-3AD203B41FA5}">
                      <a16:colId xmlns:a16="http://schemas.microsoft.com/office/drawing/2014/main" val="1575381985"/>
                    </a:ext>
                  </a:extLst>
                </a:gridCol>
                <a:gridCol w="536560">
                  <a:extLst>
                    <a:ext uri="{9D8B030D-6E8A-4147-A177-3AD203B41FA5}">
                      <a16:colId xmlns:a16="http://schemas.microsoft.com/office/drawing/2014/main" val="1518989853"/>
                    </a:ext>
                  </a:extLst>
                </a:gridCol>
                <a:gridCol w="536560">
                  <a:extLst>
                    <a:ext uri="{9D8B030D-6E8A-4147-A177-3AD203B41FA5}">
                      <a16:colId xmlns:a16="http://schemas.microsoft.com/office/drawing/2014/main" val="2092179187"/>
                    </a:ext>
                  </a:extLst>
                </a:gridCol>
                <a:gridCol w="536560">
                  <a:extLst>
                    <a:ext uri="{9D8B030D-6E8A-4147-A177-3AD203B41FA5}">
                      <a16:colId xmlns:a16="http://schemas.microsoft.com/office/drawing/2014/main" val="347761346"/>
                    </a:ext>
                  </a:extLst>
                </a:gridCol>
                <a:gridCol w="536560">
                  <a:extLst>
                    <a:ext uri="{9D8B030D-6E8A-4147-A177-3AD203B41FA5}">
                      <a16:colId xmlns:a16="http://schemas.microsoft.com/office/drawing/2014/main" val="2235805079"/>
                    </a:ext>
                  </a:extLst>
                </a:gridCol>
                <a:gridCol w="536560">
                  <a:extLst>
                    <a:ext uri="{9D8B030D-6E8A-4147-A177-3AD203B41FA5}">
                      <a16:colId xmlns:a16="http://schemas.microsoft.com/office/drawing/2014/main" val="3034834824"/>
                    </a:ext>
                  </a:extLst>
                </a:gridCol>
                <a:gridCol w="536560">
                  <a:extLst>
                    <a:ext uri="{9D8B030D-6E8A-4147-A177-3AD203B41FA5}">
                      <a16:colId xmlns:a16="http://schemas.microsoft.com/office/drawing/2014/main" val="2380793286"/>
                    </a:ext>
                  </a:extLst>
                </a:gridCol>
              </a:tblGrid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Year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Jan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Feb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Mar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Apr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May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Jun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Jul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Aug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Sep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Oct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Nov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Dec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2590405244"/>
                  </a:ext>
                </a:extLst>
              </a:tr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2000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0.96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0.89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0.95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1.00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3448667802"/>
                  </a:ext>
                </a:extLst>
              </a:tr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0.92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1.39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1.80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1.77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1.18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-0.91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-0.59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3636794840"/>
                  </a:ext>
                </a:extLst>
              </a:tr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-0.59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-0.91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1.13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0.96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-0.65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-0.76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2507034189"/>
                  </a:ext>
                </a:extLst>
              </a:tr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2003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1.22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1.12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0.76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0.63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0.66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0.99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1.30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1968798580"/>
                  </a:ext>
                </a:extLst>
              </a:tr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-0.77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-1.40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0.82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0.93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1951260638"/>
                  </a:ext>
                </a:extLst>
              </a:tr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2005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1.12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1.51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0.94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-1.52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-1.26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0.60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2142867275"/>
                  </a:ext>
                </a:extLst>
              </a:tr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2006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0.92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1.47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1.37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0.90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1.03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3752992930"/>
                  </a:ext>
                </a:extLst>
              </a:tr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1.11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0.99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1.36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1.09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1.10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0.81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0.65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0.26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0.65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0.27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653379919"/>
                  </a:ext>
                </a:extLst>
              </a:tr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2008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1.16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1.10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1.07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1.08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1.15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264683225"/>
                  </a:ext>
                </a:extLst>
              </a:tr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2009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0.94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0.89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0.55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0.93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3214156984"/>
                  </a:ext>
                </a:extLst>
              </a:tr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2010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1.12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0.59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0.68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0.76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1.53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4036047633"/>
                  </a:ext>
                </a:extLst>
              </a:tr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2011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2.39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2.47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2.12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2.17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0.85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-0.73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2085442394"/>
                  </a:ext>
                </a:extLst>
              </a:tr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2012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0.11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1.17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1.56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3996011112"/>
                  </a:ext>
                </a:extLst>
              </a:tr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2013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1.17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-0.66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0.81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1198574506"/>
                  </a:ext>
                </a:extLst>
              </a:tr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2014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0.86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1.25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-0.59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67379547"/>
                  </a:ext>
                </a:extLst>
              </a:tr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2015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1.03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-0.44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-0.63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-0.41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1.33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1.23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4140173187"/>
                  </a:ext>
                </a:extLst>
              </a:tr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2016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2.05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1.82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1.57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0.91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1.13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0.85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0.94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1.37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2422603216"/>
                  </a:ext>
                </a:extLst>
              </a:tr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2017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1.19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1.06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0.89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-0.27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1463761953"/>
                  </a:ext>
                </a:extLst>
              </a:tr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2018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1.32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-0.43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-0.97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1438407932"/>
                  </a:ext>
                </a:extLst>
              </a:tr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2019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-0.41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0.23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0.91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0.82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1.91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2.18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3785580209"/>
                  </a:ext>
                </a:extLst>
              </a:tr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2020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1.97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0.79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0.91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0.04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1.33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1.00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1.38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-0.10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0.30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3175750709"/>
                  </a:ext>
                </a:extLst>
              </a:tr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2021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1.13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1.03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1.34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1.93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1.77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1.55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1.67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1.57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3258007723"/>
                  </a:ext>
                </a:extLst>
              </a:tr>
              <a:tr h="23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2022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1.01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1.43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0.61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-0.10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0.39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1.16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1.08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0" marR="5180" marT="5180" marB="0" anchor="b"/>
                </a:tc>
                <a:extLst>
                  <a:ext uri="{0D108BD9-81ED-4DB2-BD59-A6C34878D82A}">
                    <a16:rowId xmlns:a16="http://schemas.microsoft.com/office/drawing/2014/main" val="1412033445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9B8CD55E-7619-9773-5152-6E4103E6F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57577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Atlantic analogue years (Benguela)</a:t>
            </a:r>
            <a:endParaRPr lang="en-GB" b="1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49532E-A2DC-2532-F4FA-B3D8296E11A5}"/>
              </a:ext>
            </a:extLst>
          </p:cNvPr>
          <p:cNvSpPr txBox="1"/>
          <p:nvPr/>
        </p:nvSpPr>
        <p:spPr>
          <a:xfrm>
            <a:off x="7427934" y="710786"/>
            <a:ext cx="417116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Steps:</a:t>
            </a:r>
          </a:p>
          <a:p>
            <a:pPr marL="342900" indent="-342900">
              <a:buAutoNum type="arabicPeriod"/>
            </a:pPr>
            <a:r>
              <a:rPr lang="en-US" sz="2000" dirty="0"/>
              <a:t>Used the current season observed SST value (Table from PSL)</a:t>
            </a:r>
          </a:p>
          <a:p>
            <a:pPr marL="342900" indent="-342900">
              <a:buAutoNum type="arabicPeriod"/>
            </a:pPr>
            <a:r>
              <a:rPr lang="en-US" sz="2000" dirty="0"/>
              <a:t>Looked for previous seasons with almost exact values and pattern</a:t>
            </a:r>
          </a:p>
          <a:p>
            <a:pPr marL="342900" indent="-342900">
              <a:buFontTx/>
              <a:buAutoNum type="arabicPeriod"/>
            </a:pPr>
            <a:r>
              <a:rPr lang="en-GB" sz="2000" dirty="0"/>
              <a:t>Checked for years with a similar evolution and pattern, but not necessarily the values</a:t>
            </a:r>
            <a:endParaRPr lang="en-US" sz="2000" dirty="0"/>
          </a:p>
          <a:p>
            <a:pPr marL="342900" indent="-342900">
              <a:buAutoNum type="arabicPeriod"/>
            </a:pPr>
            <a:r>
              <a:rPr lang="en-GB" sz="2000" dirty="0"/>
              <a:t>Used the predicted TSA evolution from ACMAD SSTs boxes to determine future evolution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4AF225-7492-3C12-B7E9-32A57E898BE7}"/>
              </a:ext>
            </a:extLst>
          </p:cNvPr>
          <p:cNvSpPr txBox="1"/>
          <p:nvPr/>
        </p:nvSpPr>
        <p:spPr>
          <a:xfrm>
            <a:off x="10180671" y="4958103"/>
            <a:ext cx="1601529" cy="1754326"/>
          </a:xfrm>
          <a:prstGeom prst="rect">
            <a:avLst/>
          </a:prstGeom>
          <a:solidFill>
            <a:srgbClr val="00FFFF"/>
          </a:solidFill>
        </p:spPr>
        <p:txBody>
          <a:bodyPr wrap="none" rtlCol="0">
            <a:spAutoFit/>
          </a:bodyPr>
          <a:lstStyle/>
          <a:p>
            <a:r>
              <a:rPr lang="en-US" b="1" u="sng" dirty="0"/>
              <a:t>Probable years</a:t>
            </a:r>
          </a:p>
          <a:p>
            <a:r>
              <a:rPr lang="en-US" dirty="0"/>
              <a:t>2008</a:t>
            </a:r>
          </a:p>
          <a:p>
            <a:r>
              <a:rPr lang="en-US" dirty="0"/>
              <a:t>2011</a:t>
            </a:r>
          </a:p>
          <a:p>
            <a:r>
              <a:rPr lang="en-US" dirty="0"/>
              <a:t>2016</a:t>
            </a:r>
          </a:p>
          <a:p>
            <a:r>
              <a:rPr lang="en-US" dirty="0"/>
              <a:t>2020</a:t>
            </a:r>
          </a:p>
          <a:p>
            <a:r>
              <a:rPr lang="en-US" dirty="0"/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758714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940FD-4837-4241-CFFD-2B7375B96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24">
            <a:extLst>
              <a:ext uri="{FF2B5EF4-FFF2-40B4-BE49-F238E27FC236}">
                <a16:creationId xmlns:a16="http://schemas.microsoft.com/office/drawing/2014/main" id="{EC4171F0-D737-4811-56E5-01FE7DE4E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68642" y="107549"/>
            <a:ext cx="9869784" cy="6579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3485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92BAE-4BB9-6BB9-0E86-9E37DB57B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913" y="2766218"/>
            <a:ext cx="10515600" cy="1325563"/>
          </a:xfrm>
        </p:spPr>
        <p:txBody>
          <a:bodyPr/>
          <a:lstStyle/>
          <a:p>
            <a:pPr algn="ctr"/>
            <a:r>
              <a:rPr lang="en-US" b="1" u="sng" dirty="0">
                <a:solidFill>
                  <a:srgbClr val="0070C0"/>
                </a:solidFill>
              </a:rPr>
              <a:t>Other Oceans with ENSO phase</a:t>
            </a:r>
            <a:endParaRPr lang="en-GB" b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506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0A819-D5E8-8F3C-3C2A-972079B6F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83" y="-5935"/>
            <a:ext cx="10515600" cy="57577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Indian Ocean analogue years</a:t>
            </a:r>
            <a:endParaRPr lang="en-GB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0A3051B-8F63-1175-27EE-5786D13EEA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81531"/>
              </p:ext>
            </p:extLst>
          </p:nvPr>
        </p:nvGraphicFramePr>
        <p:xfrm>
          <a:off x="225770" y="777047"/>
          <a:ext cx="8586929" cy="61171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0533">
                  <a:extLst>
                    <a:ext uri="{9D8B030D-6E8A-4147-A177-3AD203B41FA5}">
                      <a16:colId xmlns:a16="http://schemas.microsoft.com/office/drawing/2014/main" val="3139865867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3222476024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375267769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979679498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2022804490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2932174561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4121702362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4080985423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3194653462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234930292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1182613871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704066285"/>
                    </a:ext>
                  </a:extLst>
                </a:gridCol>
                <a:gridCol w="660533">
                  <a:extLst>
                    <a:ext uri="{9D8B030D-6E8A-4147-A177-3AD203B41FA5}">
                      <a16:colId xmlns:a16="http://schemas.microsoft.com/office/drawing/2014/main" val="2304199719"/>
                    </a:ext>
                  </a:extLst>
                </a:gridCol>
              </a:tblGrid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/>
                        </a:rPr>
                        <a:t>Year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Feb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Apr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Aug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Sep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213620154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100" u="none" strike="noStrike" dirty="0">
                          <a:effectLst/>
                        </a:rPr>
                        <a:t>2000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0.39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0.32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-0.09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4172150122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100" u="none" strike="noStrike">
                          <a:effectLst/>
                        </a:rPr>
                        <a:t>2001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0.41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-0.42</a:t>
                      </a:r>
                      <a:endParaRPr lang="en-GB" sz="14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-0.38</a:t>
                      </a:r>
                      <a:endParaRPr lang="en-GB" sz="14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-0.22</a:t>
                      </a:r>
                      <a:endParaRPr lang="en-GB" sz="14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-0.14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2196385176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100" u="none" strike="noStrike">
                          <a:effectLst/>
                        </a:rPr>
                        <a:t>2002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-0.12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-0.23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-0.3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4079704122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100" u="none" strike="noStrike">
                          <a:effectLst/>
                        </a:rPr>
                        <a:t>2003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834718925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100" u="none" strike="noStrike">
                          <a:effectLst/>
                        </a:rPr>
                        <a:t>2004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-0.53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518537062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100" u="none" strike="noStrike">
                          <a:effectLst/>
                        </a:rPr>
                        <a:t>2005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-0.68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-0.61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-0.52</a:t>
                      </a:r>
                      <a:endParaRPr lang="en-GB" sz="14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-0.54</a:t>
                      </a:r>
                      <a:endParaRPr lang="en-GB" sz="14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-0.48</a:t>
                      </a:r>
                      <a:endParaRPr lang="en-GB" sz="14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-0.34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-0.22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3813684537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100" u="none" strike="noStrike">
                          <a:effectLst/>
                        </a:rPr>
                        <a:t>2006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-0.3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-0.32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-0.19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0.53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0.73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0.66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0.41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1045076961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100" u="none" strike="noStrike">
                          <a:effectLst/>
                        </a:rPr>
                        <a:t>2007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0.31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0.32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0.36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0.32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0.33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2911591549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100" u="none" strike="noStrike">
                          <a:effectLst/>
                        </a:rPr>
                        <a:t>2008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0.49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0.59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0.45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1829918502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100" u="none" strike="noStrike">
                          <a:effectLst/>
                        </a:rPr>
                        <a:t>2009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2310890311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100" u="none" strike="noStrike">
                          <a:effectLst/>
                        </a:rPr>
                        <a:t>2010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-0.55</a:t>
                      </a:r>
                      <a:endParaRPr lang="en-GB" sz="14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-0.83</a:t>
                      </a:r>
                      <a:endParaRPr lang="en-GB" sz="14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-0.75</a:t>
                      </a:r>
                      <a:endParaRPr lang="en-GB" sz="14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-0.46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1708602579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100" u="none" strike="noStrike">
                          <a:effectLst/>
                        </a:rPr>
                        <a:t>2011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-0.01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0.11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0.12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0.42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0.52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0.41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3235343184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100" u="none" strike="noStrike">
                          <a:effectLst/>
                        </a:rPr>
                        <a:t>2012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0.47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0.59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0.31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2579666712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100" u="none" strike="noStrike">
                          <a:effectLst/>
                        </a:rPr>
                        <a:t>2013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1550019637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100" u="none" strike="noStrike">
                          <a:effectLst/>
                        </a:rPr>
                        <a:t>2014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808889918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100" u="none" strike="noStrike">
                          <a:effectLst/>
                        </a:rPr>
                        <a:t>2015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0.32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0.35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0.55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0.72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0.42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3367208882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100" u="none" strike="noStrike">
                          <a:effectLst/>
                        </a:rPr>
                        <a:t>2016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-0.2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-0.13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-0.18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-0.72</a:t>
                      </a:r>
                      <a:endParaRPr lang="en-GB" sz="14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-0.82</a:t>
                      </a:r>
                      <a:endParaRPr lang="en-GB" sz="14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-0.98</a:t>
                      </a:r>
                      <a:endParaRPr lang="en-GB" sz="14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-0.86</a:t>
                      </a:r>
                      <a:endParaRPr lang="en-GB" sz="14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-0.74</a:t>
                      </a:r>
                      <a:endParaRPr lang="en-GB" sz="14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-0.39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206533199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100" u="none" strike="noStrike">
                          <a:effectLst/>
                        </a:rPr>
                        <a:t>2017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0.02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0.13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0.29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0.34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0.37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0.32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0.41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0.38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0.04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2261566637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100" u="none" strike="noStrike">
                          <a:effectLst/>
                        </a:rPr>
                        <a:t>2018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0.36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0.42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0.47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0.31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760176328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100" u="none" strike="noStrike">
                          <a:effectLst/>
                        </a:rPr>
                        <a:t>2019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0.38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0.77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0.98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1.46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1.68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1.49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0.84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1565696667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100" u="none" strike="noStrike">
                          <a:effectLst/>
                        </a:rPr>
                        <a:t>2020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-0.07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0.34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0.46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2201195602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100" u="none" strike="noStrike">
                          <a:effectLst/>
                        </a:rPr>
                        <a:t>2021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0.16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0.02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-0.14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-0.38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3186627090"/>
                  </a:ext>
                </a:extLst>
              </a:tr>
              <a:tr h="25488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100" u="none" strike="noStrike">
                          <a:effectLst/>
                        </a:rPr>
                        <a:t>2022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-0.22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-0.36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-0.6</a:t>
                      </a:r>
                      <a:endParaRPr lang="en-GB" sz="14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-0.78</a:t>
                      </a:r>
                      <a:endParaRPr lang="en-GB" sz="14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-0.92</a:t>
                      </a:r>
                      <a:endParaRPr lang="en-GB" sz="14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-0.94</a:t>
                      </a:r>
                      <a:endParaRPr lang="en-GB" sz="14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-0.75</a:t>
                      </a:r>
                      <a:endParaRPr lang="en-GB" sz="14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99.9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99.9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322133933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074E716-DCFC-750E-BE3A-D60FCE5FF138}"/>
              </a:ext>
            </a:extLst>
          </p:cNvPr>
          <p:cNvSpPr txBox="1"/>
          <p:nvPr/>
        </p:nvSpPr>
        <p:spPr>
          <a:xfrm>
            <a:off x="122583" y="385178"/>
            <a:ext cx="2401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(3-month rolling mean)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48A5CE-9F35-08A8-8D62-5BEA2CBF4B35}"/>
              </a:ext>
            </a:extLst>
          </p:cNvPr>
          <p:cNvSpPr txBox="1"/>
          <p:nvPr/>
        </p:nvSpPr>
        <p:spPr>
          <a:xfrm>
            <a:off x="8967080" y="5035826"/>
            <a:ext cx="1601529" cy="1477328"/>
          </a:xfrm>
          <a:prstGeom prst="rect">
            <a:avLst/>
          </a:prstGeom>
          <a:solidFill>
            <a:srgbClr val="00FFFF"/>
          </a:solidFill>
        </p:spPr>
        <p:txBody>
          <a:bodyPr wrap="none" rtlCol="0">
            <a:spAutoFit/>
          </a:bodyPr>
          <a:lstStyle/>
          <a:p>
            <a:r>
              <a:rPr lang="en-US" b="1" u="sng" dirty="0"/>
              <a:t>Probable years</a:t>
            </a:r>
          </a:p>
          <a:p>
            <a:r>
              <a:rPr lang="en-US" dirty="0"/>
              <a:t>2002</a:t>
            </a:r>
          </a:p>
          <a:p>
            <a:r>
              <a:rPr lang="en-US" dirty="0"/>
              <a:t>2006</a:t>
            </a:r>
          </a:p>
          <a:p>
            <a:r>
              <a:rPr lang="en-US" dirty="0"/>
              <a:t>2011</a:t>
            </a:r>
          </a:p>
          <a:p>
            <a:r>
              <a:rPr lang="en-US" dirty="0"/>
              <a:t>2017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930B4C-FBC5-8452-8824-B025DB248020}"/>
              </a:ext>
            </a:extLst>
          </p:cNvPr>
          <p:cNvSpPr txBox="1"/>
          <p:nvPr/>
        </p:nvSpPr>
        <p:spPr>
          <a:xfrm>
            <a:off x="6049618" y="15846"/>
            <a:ext cx="6142382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GB" sz="1600" dirty="0"/>
              <a:t>https://ds.data.jma.go.jp/tcc/tcc/products/elnino/index/sstindex/base_period_9120/DMI/3rmean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5EE355-2F2F-B2DA-875C-5DE71A384DD9}"/>
              </a:ext>
            </a:extLst>
          </p:cNvPr>
          <p:cNvSpPr txBox="1"/>
          <p:nvPr/>
        </p:nvSpPr>
        <p:spPr>
          <a:xfrm>
            <a:off x="8812699" y="910373"/>
            <a:ext cx="308775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Steps:</a:t>
            </a:r>
          </a:p>
          <a:p>
            <a:pPr marL="342900" indent="-342900">
              <a:buAutoNum type="arabicPeriod"/>
            </a:pPr>
            <a:r>
              <a:rPr lang="en-US" dirty="0"/>
              <a:t>Use the current season observed SST value (Table from </a:t>
            </a:r>
            <a:r>
              <a:rPr lang="en-US" dirty="0" err="1"/>
              <a:t>Jamstec</a:t>
            </a:r>
            <a:r>
              <a:rPr lang="en-US" dirty="0"/>
              <a:t>)</a:t>
            </a:r>
          </a:p>
          <a:p>
            <a:pPr marL="342900" indent="-342900">
              <a:buAutoNum type="arabicPeriod"/>
            </a:pPr>
            <a:r>
              <a:rPr lang="en-US" dirty="0"/>
              <a:t>Look for previous seasons with almost exact values and pattern</a:t>
            </a:r>
          </a:p>
          <a:p>
            <a:pPr marL="342900" indent="-342900">
              <a:buFontTx/>
              <a:buAutoNum type="arabicPeriod"/>
            </a:pPr>
            <a:r>
              <a:rPr lang="en-GB" dirty="0"/>
              <a:t>Check for years with a similar evolution and pattern, but not necessarily the values</a:t>
            </a:r>
            <a:endParaRPr lang="en-US" dirty="0"/>
          </a:p>
          <a:p>
            <a:pPr marL="342900" indent="-342900">
              <a:buAutoNum type="arabicPeriod"/>
            </a:pPr>
            <a:r>
              <a:rPr lang="en-GB" dirty="0"/>
              <a:t>Use the predicted IOD evolution from ??? to determine future direction </a:t>
            </a:r>
          </a:p>
          <a:p>
            <a:pPr marL="342900" indent="-342900">
              <a:buAutoNum type="arabicPeriod"/>
            </a:pP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432825-8AC8-574D-7A72-50C96F704C36}"/>
              </a:ext>
            </a:extLst>
          </p:cNvPr>
          <p:cNvSpPr txBox="1"/>
          <p:nvPr/>
        </p:nvSpPr>
        <p:spPr>
          <a:xfrm>
            <a:off x="10590471" y="4897327"/>
            <a:ext cx="1601529" cy="2031325"/>
          </a:xfrm>
          <a:prstGeom prst="rect">
            <a:avLst/>
          </a:prstGeom>
          <a:solidFill>
            <a:srgbClr val="00FFFF"/>
          </a:solidFill>
        </p:spPr>
        <p:txBody>
          <a:bodyPr wrap="none" rtlCol="0">
            <a:spAutoFit/>
          </a:bodyPr>
          <a:lstStyle/>
          <a:p>
            <a:r>
              <a:rPr lang="en-US" b="1" u="sng" dirty="0"/>
              <a:t>ENSO</a:t>
            </a:r>
          </a:p>
          <a:p>
            <a:r>
              <a:rPr lang="en-US" b="1" u="sng" dirty="0"/>
              <a:t>Probable years</a:t>
            </a:r>
          </a:p>
          <a:p>
            <a:r>
              <a:rPr lang="en-US" dirty="0"/>
              <a:t>2001</a:t>
            </a:r>
          </a:p>
          <a:p>
            <a:r>
              <a:rPr lang="en-US" dirty="0"/>
              <a:t>2009</a:t>
            </a:r>
          </a:p>
          <a:p>
            <a:r>
              <a:rPr lang="en-US" dirty="0"/>
              <a:t>2012</a:t>
            </a:r>
          </a:p>
          <a:p>
            <a:r>
              <a:rPr lang="en-US" dirty="0"/>
              <a:t>2021</a:t>
            </a:r>
          </a:p>
          <a:p>
            <a:r>
              <a:rPr lang="en-US" dirty="0"/>
              <a:t>2022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0334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FF87C-A581-471A-31AA-8AA2E3FBE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57577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Atlantic analogue years (TNA)</a:t>
            </a:r>
            <a:endParaRPr lang="en-GB" b="1" dirty="0">
              <a:solidFill>
                <a:srgbClr val="0070C0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82E0A7E-EAF3-FBC2-FEBA-1358D485C3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478396"/>
              </p:ext>
            </p:extLst>
          </p:nvPr>
        </p:nvGraphicFramePr>
        <p:xfrm>
          <a:off x="5982103" y="615535"/>
          <a:ext cx="6037611" cy="59123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248">
                  <a:extLst>
                    <a:ext uri="{9D8B030D-6E8A-4147-A177-3AD203B41FA5}">
                      <a16:colId xmlns:a16="http://schemas.microsoft.com/office/drawing/2014/main" val="482373229"/>
                    </a:ext>
                  </a:extLst>
                </a:gridCol>
                <a:gridCol w="450568">
                  <a:extLst>
                    <a:ext uri="{9D8B030D-6E8A-4147-A177-3AD203B41FA5}">
                      <a16:colId xmlns:a16="http://schemas.microsoft.com/office/drawing/2014/main" val="668621755"/>
                    </a:ext>
                  </a:extLst>
                </a:gridCol>
                <a:gridCol w="450568">
                  <a:extLst>
                    <a:ext uri="{9D8B030D-6E8A-4147-A177-3AD203B41FA5}">
                      <a16:colId xmlns:a16="http://schemas.microsoft.com/office/drawing/2014/main" val="2446132012"/>
                    </a:ext>
                  </a:extLst>
                </a:gridCol>
                <a:gridCol w="450568">
                  <a:extLst>
                    <a:ext uri="{9D8B030D-6E8A-4147-A177-3AD203B41FA5}">
                      <a16:colId xmlns:a16="http://schemas.microsoft.com/office/drawing/2014/main" val="470396673"/>
                    </a:ext>
                  </a:extLst>
                </a:gridCol>
                <a:gridCol w="450568">
                  <a:extLst>
                    <a:ext uri="{9D8B030D-6E8A-4147-A177-3AD203B41FA5}">
                      <a16:colId xmlns:a16="http://schemas.microsoft.com/office/drawing/2014/main" val="2961648947"/>
                    </a:ext>
                  </a:extLst>
                </a:gridCol>
                <a:gridCol w="450568">
                  <a:extLst>
                    <a:ext uri="{9D8B030D-6E8A-4147-A177-3AD203B41FA5}">
                      <a16:colId xmlns:a16="http://schemas.microsoft.com/office/drawing/2014/main" val="4246945663"/>
                    </a:ext>
                  </a:extLst>
                </a:gridCol>
                <a:gridCol w="450568">
                  <a:extLst>
                    <a:ext uri="{9D8B030D-6E8A-4147-A177-3AD203B41FA5}">
                      <a16:colId xmlns:a16="http://schemas.microsoft.com/office/drawing/2014/main" val="1085210880"/>
                    </a:ext>
                  </a:extLst>
                </a:gridCol>
                <a:gridCol w="450568">
                  <a:extLst>
                    <a:ext uri="{9D8B030D-6E8A-4147-A177-3AD203B41FA5}">
                      <a16:colId xmlns:a16="http://schemas.microsoft.com/office/drawing/2014/main" val="546974912"/>
                    </a:ext>
                  </a:extLst>
                </a:gridCol>
                <a:gridCol w="450568">
                  <a:extLst>
                    <a:ext uri="{9D8B030D-6E8A-4147-A177-3AD203B41FA5}">
                      <a16:colId xmlns:a16="http://schemas.microsoft.com/office/drawing/2014/main" val="4186177710"/>
                    </a:ext>
                  </a:extLst>
                </a:gridCol>
                <a:gridCol w="450568">
                  <a:extLst>
                    <a:ext uri="{9D8B030D-6E8A-4147-A177-3AD203B41FA5}">
                      <a16:colId xmlns:a16="http://schemas.microsoft.com/office/drawing/2014/main" val="560687086"/>
                    </a:ext>
                  </a:extLst>
                </a:gridCol>
                <a:gridCol w="529417">
                  <a:extLst>
                    <a:ext uri="{9D8B030D-6E8A-4147-A177-3AD203B41FA5}">
                      <a16:colId xmlns:a16="http://schemas.microsoft.com/office/drawing/2014/main" val="2559046714"/>
                    </a:ext>
                  </a:extLst>
                </a:gridCol>
                <a:gridCol w="529417">
                  <a:extLst>
                    <a:ext uri="{9D8B030D-6E8A-4147-A177-3AD203B41FA5}">
                      <a16:colId xmlns:a16="http://schemas.microsoft.com/office/drawing/2014/main" val="3452902279"/>
                    </a:ext>
                  </a:extLst>
                </a:gridCol>
                <a:gridCol w="529417">
                  <a:extLst>
                    <a:ext uri="{9D8B030D-6E8A-4147-A177-3AD203B41FA5}">
                      <a16:colId xmlns:a16="http://schemas.microsoft.com/office/drawing/2014/main" val="3856910880"/>
                    </a:ext>
                  </a:extLst>
                </a:gridCol>
              </a:tblGrid>
              <a:tr h="246348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Year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Jan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Feb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Mar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Apr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May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Jun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Jul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Aug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Sep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Oct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Nov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Dec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09990009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2000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-0.1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0.06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-0.01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-0.06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-0.16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0.01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0.15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0.02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-0.12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-0.19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160163362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0.05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1012436474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1357511713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2003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2315178335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3568299726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2005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0.81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0.92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0.84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160187521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2006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0.52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0.36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0.53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0.69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1358930506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4089634264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2008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0.09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0.39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0.57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0.27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0.26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472536747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2009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-0.23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2487552754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2010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1.27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1.35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1.11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1.01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0.97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0.96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3672188173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2011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0.97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2164368658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2012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1673857914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2013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0.34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0.61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902858224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2014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-0.35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494252834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2015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0.93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4078783761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2016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0.37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0.39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2496234159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2017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1620842764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2018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-0.17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-0.48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-0.21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2113923080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2019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-0.02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0.37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0.57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79682380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2020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0.72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3457013802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2021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0.32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0.14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0.26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0.46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1115586766"/>
                  </a:ext>
                </a:extLst>
              </a:tr>
              <a:tr h="24634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2022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0.61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0.57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0.08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0.04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0.34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0.48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0.32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0.56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-99.99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-99.99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-99.99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147001266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2FFF138-AEC3-CFB4-E3BF-766E9238C825}"/>
              </a:ext>
            </a:extLst>
          </p:cNvPr>
          <p:cNvSpPr txBox="1"/>
          <p:nvPr/>
        </p:nvSpPr>
        <p:spPr>
          <a:xfrm>
            <a:off x="6096000" y="145447"/>
            <a:ext cx="6208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https://psl.noaa.gov/data/correlation/tna.data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64E7C4-9F6B-B7A4-A841-459F613DF474}"/>
              </a:ext>
            </a:extLst>
          </p:cNvPr>
          <p:cNvSpPr txBox="1"/>
          <p:nvPr/>
        </p:nvSpPr>
        <p:spPr>
          <a:xfrm>
            <a:off x="0" y="425582"/>
            <a:ext cx="38945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Areas affected by TNA in the Continent: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West Africa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8F5126-7883-2B0A-919B-0C4019BDE84E}"/>
              </a:ext>
            </a:extLst>
          </p:cNvPr>
          <p:cNvSpPr txBox="1"/>
          <p:nvPr/>
        </p:nvSpPr>
        <p:spPr>
          <a:xfrm>
            <a:off x="0" y="1307938"/>
            <a:ext cx="308775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Steps:</a:t>
            </a:r>
          </a:p>
          <a:p>
            <a:pPr marL="342900" indent="-342900">
              <a:buAutoNum type="arabicPeriod"/>
            </a:pPr>
            <a:r>
              <a:rPr lang="en-US" dirty="0"/>
              <a:t>Use the current season observed SST value (Table from PSL)</a:t>
            </a:r>
          </a:p>
          <a:p>
            <a:pPr marL="342900" indent="-342900">
              <a:buAutoNum type="arabicPeriod"/>
            </a:pPr>
            <a:r>
              <a:rPr lang="en-US" dirty="0"/>
              <a:t>Look for previous seasons with almost exact values and pattern</a:t>
            </a:r>
          </a:p>
          <a:p>
            <a:pPr marL="342900" indent="-342900">
              <a:buFontTx/>
              <a:buAutoNum type="arabicPeriod"/>
            </a:pPr>
            <a:r>
              <a:rPr lang="en-GB" dirty="0"/>
              <a:t>Check for years with a similar evolution and pattern, but not necessarily the values</a:t>
            </a:r>
            <a:endParaRPr lang="en-US" dirty="0"/>
          </a:p>
          <a:p>
            <a:pPr marL="342900" indent="-342900">
              <a:buAutoNum type="arabicPeriod"/>
            </a:pPr>
            <a:r>
              <a:rPr lang="en-GB" dirty="0"/>
              <a:t>Use the predicted TNA evolution from ??? to determine future direction </a:t>
            </a:r>
          </a:p>
          <a:p>
            <a:pPr marL="342900" indent="-342900">
              <a:buAutoNum type="arabicPeriod"/>
            </a:pP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7EEDF8-27E2-5C1E-8508-B67AC81E44C5}"/>
              </a:ext>
            </a:extLst>
          </p:cNvPr>
          <p:cNvSpPr txBox="1"/>
          <p:nvPr/>
        </p:nvSpPr>
        <p:spPr>
          <a:xfrm>
            <a:off x="3734164" y="4955090"/>
            <a:ext cx="1601529" cy="1477328"/>
          </a:xfrm>
          <a:prstGeom prst="rect">
            <a:avLst/>
          </a:prstGeom>
          <a:solidFill>
            <a:srgbClr val="00FFFF"/>
          </a:solidFill>
        </p:spPr>
        <p:txBody>
          <a:bodyPr wrap="none" rtlCol="0">
            <a:spAutoFit/>
          </a:bodyPr>
          <a:lstStyle/>
          <a:p>
            <a:r>
              <a:rPr lang="en-US" b="1" u="sng" dirty="0"/>
              <a:t>Probable years</a:t>
            </a:r>
          </a:p>
          <a:p>
            <a:r>
              <a:rPr lang="en-US" dirty="0"/>
              <a:t>2004</a:t>
            </a:r>
          </a:p>
          <a:p>
            <a:r>
              <a:rPr lang="en-US" dirty="0"/>
              <a:t>2011</a:t>
            </a:r>
          </a:p>
          <a:p>
            <a:r>
              <a:rPr lang="en-US" dirty="0"/>
              <a:t>2019</a:t>
            </a:r>
          </a:p>
          <a:p>
            <a:r>
              <a:rPr lang="en-US" dirty="0"/>
              <a:t>2022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0A5D03-8733-7CE3-9AF9-8A82326E8457}"/>
              </a:ext>
            </a:extLst>
          </p:cNvPr>
          <p:cNvSpPr txBox="1"/>
          <p:nvPr/>
        </p:nvSpPr>
        <p:spPr>
          <a:xfrm>
            <a:off x="3734163" y="2738917"/>
            <a:ext cx="1601529" cy="2031325"/>
          </a:xfrm>
          <a:prstGeom prst="rect">
            <a:avLst/>
          </a:prstGeom>
          <a:solidFill>
            <a:srgbClr val="00FFFF"/>
          </a:solidFill>
        </p:spPr>
        <p:txBody>
          <a:bodyPr wrap="none" rtlCol="0">
            <a:spAutoFit/>
          </a:bodyPr>
          <a:lstStyle/>
          <a:p>
            <a:r>
              <a:rPr lang="en-US" b="1" u="sng" dirty="0"/>
              <a:t>ENSO</a:t>
            </a:r>
          </a:p>
          <a:p>
            <a:r>
              <a:rPr lang="en-US" b="1" u="sng" dirty="0"/>
              <a:t>Probable years</a:t>
            </a:r>
          </a:p>
          <a:p>
            <a:r>
              <a:rPr lang="en-US" dirty="0"/>
              <a:t>2001</a:t>
            </a:r>
          </a:p>
          <a:p>
            <a:r>
              <a:rPr lang="en-US" dirty="0"/>
              <a:t>2009</a:t>
            </a:r>
          </a:p>
          <a:p>
            <a:r>
              <a:rPr lang="en-US" dirty="0"/>
              <a:t>2012</a:t>
            </a:r>
          </a:p>
          <a:p>
            <a:r>
              <a:rPr lang="en-US" dirty="0"/>
              <a:t>2021</a:t>
            </a:r>
          </a:p>
          <a:p>
            <a:r>
              <a:rPr lang="en-US" dirty="0"/>
              <a:t>2022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0354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FF87C-A581-471A-31AA-8AA2E3FBE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57577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Atlantic analogue years (TSA)</a:t>
            </a:r>
            <a:endParaRPr lang="en-GB" b="1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64AF95-94CA-1375-8172-4BCDD6B6173F}"/>
              </a:ext>
            </a:extLst>
          </p:cNvPr>
          <p:cNvSpPr txBox="1"/>
          <p:nvPr/>
        </p:nvSpPr>
        <p:spPr>
          <a:xfrm>
            <a:off x="6096000" y="62772"/>
            <a:ext cx="6208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https://psl.noaa.gov/data/correlation/tsa.data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263F22-0F4A-EC31-B4AB-5ED5FE5DA8C7}"/>
              </a:ext>
            </a:extLst>
          </p:cNvPr>
          <p:cNvSpPr txBox="1"/>
          <p:nvPr/>
        </p:nvSpPr>
        <p:spPr>
          <a:xfrm>
            <a:off x="7761089" y="710786"/>
            <a:ext cx="308775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Steps:</a:t>
            </a:r>
          </a:p>
          <a:p>
            <a:pPr marL="342900" indent="-342900">
              <a:buAutoNum type="arabicPeriod"/>
            </a:pPr>
            <a:r>
              <a:rPr lang="en-US" dirty="0"/>
              <a:t>Use the current season observed SST value (Table from PSL)</a:t>
            </a:r>
          </a:p>
          <a:p>
            <a:pPr marL="342900" indent="-342900">
              <a:buAutoNum type="arabicPeriod"/>
            </a:pPr>
            <a:r>
              <a:rPr lang="en-US" dirty="0"/>
              <a:t>Look for previous seasons with almost exact values and pattern</a:t>
            </a:r>
          </a:p>
          <a:p>
            <a:pPr marL="342900" indent="-342900">
              <a:buFontTx/>
              <a:buAutoNum type="arabicPeriod"/>
            </a:pPr>
            <a:r>
              <a:rPr lang="en-GB" dirty="0"/>
              <a:t>Check for years with a similar evolution and pattern, but not necessarily the values</a:t>
            </a:r>
            <a:endParaRPr lang="en-US" dirty="0"/>
          </a:p>
          <a:p>
            <a:pPr marL="342900" indent="-342900">
              <a:buAutoNum type="arabicPeriod"/>
            </a:pPr>
            <a:r>
              <a:rPr lang="en-GB" dirty="0"/>
              <a:t>Use the predicted TSA evolution from ??? to determine future direction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720ABB-2980-8963-8296-79DDBC9EA964}"/>
              </a:ext>
            </a:extLst>
          </p:cNvPr>
          <p:cNvSpPr txBox="1"/>
          <p:nvPr/>
        </p:nvSpPr>
        <p:spPr>
          <a:xfrm>
            <a:off x="8097078" y="4816111"/>
            <a:ext cx="1601529" cy="1477328"/>
          </a:xfrm>
          <a:prstGeom prst="rect">
            <a:avLst/>
          </a:prstGeom>
          <a:solidFill>
            <a:srgbClr val="00FFFF"/>
          </a:solidFill>
        </p:spPr>
        <p:txBody>
          <a:bodyPr wrap="none" rtlCol="0">
            <a:spAutoFit/>
          </a:bodyPr>
          <a:lstStyle/>
          <a:p>
            <a:r>
              <a:rPr lang="en-US" b="1" u="sng" dirty="0"/>
              <a:t>Probable years</a:t>
            </a:r>
          </a:p>
          <a:p>
            <a:r>
              <a:rPr lang="en-US" dirty="0"/>
              <a:t>2004*</a:t>
            </a:r>
          </a:p>
          <a:p>
            <a:r>
              <a:rPr lang="en-US" dirty="0"/>
              <a:t>2011**</a:t>
            </a:r>
          </a:p>
          <a:p>
            <a:r>
              <a:rPr lang="en-US" dirty="0"/>
              <a:t>2019</a:t>
            </a:r>
          </a:p>
          <a:p>
            <a:r>
              <a:rPr lang="en-US" dirty="0"/>
              <a:t>2022</a:t>
            </a:r>
            <a:endParaRPr lang="en-GB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7DFEDDF-8444-E420-067A-AD4BD4416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781076"/>
              </p:ext>
            </p:extLst>
          </p:nvPr>
        </p:nvGraphicFramePr>
        <p:xfrm>
          <a:off x="96650" y="575779"/>
          <a:ext cx="7542314" cy="54804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0178">
                  <a:extLst>
                    <a:ext uri="{9D8B030D-6E8A-4147-A177-3AD203B41FA5}">
                      <a16:colId xmlns:a16="http://schemas.microsoft.com/office/drawing/2014/main" val="3159368587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2368545310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3335779228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1100636159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1605229630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1119394659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676805574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3379788699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1789913251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2142429344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2593603185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2037855094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1958406900"/>
                    </a:ext>
                  </a:extLst>
                </a:gridCol>
              </a:tblGrid>
              <a:tr h="2283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Year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Jan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Feb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Mar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Apr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May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Jun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Jul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Aug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Sep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Oct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Nov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Dec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543494711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2000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0.02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0.07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-0.01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3969853620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2001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0.16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0.17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0.29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0.38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0.01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017175766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2002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-0.06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0.01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-0.08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-0.07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1370020290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2003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0.56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0.57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0.63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0.49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0.53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0.55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0.56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440292091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2004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0.41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-0.01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-0.26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-0.12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-0.08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0.08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0.22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0.33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0.14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291043795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2005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0.61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0.49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0.61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0.29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-0.06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-0.26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-0.32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0.01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-0.09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-0.07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-0.02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3309387647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2006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0.04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0.08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432333652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2007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0.04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756477577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2008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0.64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0.82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0.66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0.51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0.31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100659249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2009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0.45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0.54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0.52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0.79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0.59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798881948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2010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0.79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0.68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0.89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0.68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0.62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0.85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0.48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0.23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0.43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124290321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2011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0.45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0.59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0.72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0.49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-0.05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-0.48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586179551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2012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-0.32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-0.51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-0.08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-0.33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-0.04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0.04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-0.03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-0.08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0.02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0.03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0.03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811763782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2013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0.25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0.26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0.35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0.03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0.04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-0.07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3817814164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2014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-0.32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-0.12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4252210999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2015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0.07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-0.11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-0.04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0.37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0.7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968241510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2016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0.81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0.59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0.68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0.63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0.52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0.28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0.67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3997044992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2017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0.58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0.09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0.57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0.59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139176282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2018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0.62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-0.01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0.38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0.41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0.36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0.53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0.39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0.66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757007062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2019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0.75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0.68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1.02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0.65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0.65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0.58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0.48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0.47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1.06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1.06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3604900255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2020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1.28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0.84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0.66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0.72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0.88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0.55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-0.11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4180494543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2021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0.21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-0.06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0.76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0.89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1.11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0.92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0.58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0.65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3326435076"/>
                  </a:ext>
                </a:extLst>
              </a:tr>
              <a:tr h="22835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2022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0.47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0.73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0.57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0.46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0.61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0.34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0.38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0.35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0.52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0.46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-99.99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394183063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75445D5-6548-7230-6EC2-1D849919EA32}"/>
              </a:ext>
            </a:extLst>
          </p:cNvPr>
          <p:cNvSpPr txBox="1"/>
          <p:nvPr/>
        </p:nvSpPr>
        <p:spPr>
          <a:xfrm>
            <a:off x="10156721" y="4699670"/>
            <a:ext cx="1601529" cy="1754326"/>
          </a:xfrm>
          <a:prstGeom prst="rect">
            <a:avLst/>
          </a:prstGeom>
          <a:solidFill>
            <a:srgbClr val="00FFFF"/>
          </a:solidFill>
        </p:spPr>
        <p:txBody>
          <a:bodyPr wrap="none" rtlCol="0">
            <a:spAutoFit/>
          </a:bodyPr>
          <a:lstStyle/>
          <a:p>
            <a:r>
              <a:rPr lang="en-US" b="1" u="sng" dirty="0"/>
              <a:t>ENSO</a:t>
            </a:r>
          </a:p>
          <a:p>
            <a:r>
              <a:rPr lang="en-US" b="1" u="sng" dirty="0"/>
              <a:t>Probable years</a:t>
            </a:r>
          </a:p>
          <a:p>
            <a:r>
              <a:rPr lang="en-US" dirty="0"/>
              <a:t>2001*</a:t>
            </a:r>
          </a:p>
          <a:p>
            <a:r>
              <a:rPr lang="en-US" dirty="0"/>
              <a:t>2009**</a:t>
            </a:r>
          </a:p>
          <a:p>
            <a:r>
              <a:rPr lang="en-US" dirty="0"/>
              <a:t>2012</a:t>
            </a:r>
          </a:p>
          <a:p>
            <a:r>
              <a:rPr lang="en-US" dirty="0"/>
              <a:t>2022**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5850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D2C03-5C60-2DF1-6EAD-289D22A95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A342CA-651E-F283-F3BB-BE3E7D889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098" y="184081"/>
            <a:ext cx="11510103" cy="654802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1E446-24D3-E7A4-4EB8-B35C5CC2A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1310"/>
          </a:xfrm>
        </p:spPr>
        <p:txBody>
          <a:bodyPr/>
          <a:lstStyle/>
          <a:p>
            <a:r>
              <a:rPr lang="en-US" b="1" u="sng" dirty="0"/>
              <a:t>Summary</a:t>
            </a:r>
            <a:endParaRPr lang="en-GB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AE36E-0AB9-22A8-6476-466029715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3833"/>
            <a:ext cx="10515600" cy="4351338"/>
          </a:xfrm>
        </p:spPr>
        <p:txBody>
          <a:bodyPr/>
          <a:lstStyle/>
          <a:p>
            <a:r>
              <a:rPr lang="en-US" dirty="0"/>
              <a:t>Based on the current state of the ENSO index for SON and the projected index from JFMA 2023 coupled with TSA current and projected index we arrived at the following: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dirty="0"/>
              <a:t>Three identical analogues years (2009, 2011 and 2022)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dirty="0"/>
              <a:t>Alternative analogues years (2001 and 2004)</a:t>
            </a:r>
          </a:p>
          <a:p>
            <a:r>
              <a:rPr lang="en-GB" dirty="0"/>
              <a:t>We are working on inclusion of SIOD data into the process.</a:t>
            </a:r>
          </a:p>
        </p:txBody>
      </p:sp>
    </p:spTree>
    <p:extLst>
      <p:ext uri="{BB962C8B-B14F-4D97-AF65-F5344CB8AC3E}">
        <p14:creationId xmlns:p14="http://schemas.microsoft.com/office/powerpoint/2010/main" val="15882429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92BAE-4BB9-6BB9-0E86-9E37DB57B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913" y="2766218"/>
            <a:ext cx="10515600" cy="1325563"/>
          </a:xfrm>
        </p:spPr>
        <p:txBody>
          <a:bodyPr/>
          <a:lstStyle/>
          <a:p>
            <a:pPr algn="ctr"/>
            <a:r>
              <a:rPr lang="en-US" b="1" u="sng" dirty="0">
                <a:solidFill>
                  <a:srgbClr val="0070C0"/>
                </a:solidFill>
              </a:rPr>
              <a:t>Other Oceans</a:t>
            </a:r>
            <a:endParaRPr lang="en-GB" b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1570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0A819-D5E8-8F3C-3C2A-972079B6F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83" y="-5935"/>
            <a:ext cx="10515600" cy="57577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Identical analogue years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3" name="Picture 13">
            <a:extLst>
              <a:ext uri="{FF2B5EF4-FFF2-40B4-BE49-F238E27FC236}">
                <a16:creationId xmlns:a16="http://schemas.microsoft.com/office/drawing/2014/main" id="{3ACF698F-6674-10A3-4932-F1836C0A8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8417" y="1205756"/>
            <a:ext cx="3851533" cy="444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152C7F-081E-BD54-D7AB-BB4D80CA9B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377" y="1404662"/>
            <a:ext cx="6991350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139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">
            <a:extLst>
              <a:ext uri="{FF2B5EF4-FFF2-40B4-BE49-F238E27FC236}">
                <a16:creationId xmlns:a16="http://schemas.microsoft.com/office/drawing/2014/main" id="{AC9282A5-1C0B-E7B0-AD5A-54CD4996E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2845" y="3979472"/>
            <a:ext cx="2493372" cy="2878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3">
            <a:extLst>
              <a:ext uri="{FF2B5EF4-FFF2-40B4-BE49-F238E27FC236}">
                <a16:creationId xmlns:a16="http://schemas.microsoft.com/office/drawing/2014/main" id="{BB51AF54-0F03-E156-9746-79F0D2EE6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1753" y="881040"/>
            <a:ext cx="2493373" cy="2878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B01387-493A-D3D7-0A1C-498DF6E008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011" y="631338"/>
            <a:ext cx="4780176" cy="28785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64750E-9C2C-1D07-B58B-52DC704BF7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6010" y="3786929"/>
            <a:ext cx="4780177" cy="2878526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BB5E8DC-6B79-7897-7FB4-719D616FC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83" y="-5935"/>
            <a:ext cx="10515600" cy="57577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Identical analogue years</a:t>
            </a:r>
            <a:endParaRPr lang="en-GB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458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10454</TotalTime>
  <Words>4652</Words>
  <Application>Microsoft Office PowerPoint</Application>
  <PresentationFormat>Widescreen</PresentationFormat>
  <Paragraphs>3047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Arial Unicode MS</vt:lpstr>
      <vt:lpstr>Calibri</vt:lpstr>
      <vt:lpstr>Calibri Light</vt:lpstr>
      <vt:lpstr>Cambria</vt:lpstr>
      <vt:lpstr>Open Sans</vt:lpstr>
      <vt:lpstr>Times New Roman</vt:lpstr>
      <vt:lpstr>verdana,arial</vt:lpstr>
      <vt:lpstr>Office Theme</vt:lpstr>
      <vt:lpstr>Analogue years discussion FMA and MAM 2023 </vt:lpstr>
      <vt:lpstr>Identification of Analogue Years (1)</vt:lpstr>
      <vt:lpstr>Identification of Analogue Years (2)</vt:lpstr>
      <vt:lpstr>Forecasted SST evolution</vt:lpstr>
      <vt:lpstr>Other Oceans individually</vt:lpstr>
      <vt:lpstr>Indian Ocean analogue years – IOD / DMI</vt:lpstr>
      <vt:lpstr>Indian Ocean analogue years - SIOD</vt:lpstr>
      <vt:lpstr>PowerPoint Presentation</vt:lpstr>
      <vt:lpstr>Atlantic analogue years (TNA)</vt:lpstr>
      <vt:lpstr>Atlantic analogue years (TSA)</vt:lpstr>
      <vt:lpstr>Atlantic analogue years (Benguela)</vt:lpstr>
      <vt:lpstr>PowerPoint Presentation</vt:lpstr>
      <vt:lpstr>Other Oceans with ENSO phase</vt:lpstr>
      <vt:lpstr>Indian Ocean analogue years</vt:lpstr>
      <vt:lpstr>Atlantic analogue years (TNA)</vt:lpstr>
      <vt:lpstr>Atlantic analogue years (TSA)</vt:lpstr>
      <vt:lpstr>PowerPoint Presentation</vt:lpstr>
      <vt:lpstr>Summary</vt:lpstr>
      <vt:lpstr>Other Oceans</vt:lpstr>
      <vt:lpstr>Identical analogue years</vt:lpstr>
      <vt:lpstr>Identical analogue years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Analogue years discussion</dc:title>
  <dc:creator>Mduduzi Gamedze</dc:creator>
  <cp:lastModifiedBy>Sunshine Gamedze</cp:lastModifiedBy>
  <cp:revision>52</cp:revision>
  <dcterms:created xsi:type="dcterms:W3CDTF">2022-06-22T09:54:01Z</dcterms:created>
  <dcterms:modified xsi:type="dcterms:W3CDTF">2023-02-14T22:24:43Z</dcterms:modified>
</cp:coreProperties>
</file>